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89" r:id="rId2"/>
    <p:sldId id="267" r:id="rId3"/>
    <p:sldId id="268" r:id="rId4"/>
    <p:sldId id="2146847942" r:id="rId5"/>
    <p:sldId id="296" r:id="rId6"/>
    <p:sldId id="2146847948" r:id="rId7"/>
    <p:sldId id="2146847919" r:id="rId8"/>
    <p:sldId id="2146847920" r:id="rId9"/>
    <p:sldId id="2146847921" r:id="rId10"/>
    <p:sldId id="2146847949" r:id="rId11"/>
    <p:sldId id="2146847939" r:id="rId12"/>
    <p:sldId id="2146847936" r:id="rId13"/>
    <p:sldId id="2146847938" r:id="rId14"/>
    <p:sldId id="2146847925" r:id="rId15"/>
    <p:sldId id="2146847926" r:id="rId16"/>
    <p:sldId id="2146847927" r:id="rId17"/>
    <p:sldId id="2146847930" r:id="rId18"/>
    <p:sldId id="2146847935" r:id="rId19"/>
    <p:sldId id="2146847924" r:id="rId20"/>
    <p:sldId id="2146847932" r:id="rId21"/>
    <p:sldId id="2146847946" r:id="rId22"/>
    <p:sldId id="2146847944" r:id="rId23"/>
    <p:sldId id="291" r:id="rId24"/>
    <p:sldId id="2146847943" r:id="rId25"/>
    <p:sldId id="2146847940" r:id="rId26"/>
    <p:sldId id="2146847941" r:id="rId27"/>
    <p:sldId id="2146847945" r:id="rId28"/>
    <p:sldId id="2146847951" r:id="rId29"/>
    <p:sldId id="2146847950" r:id="rId30"/>
    <p:sldId id="526" r:id="rId31"/>
    <p:sldId id="530" r:id="rId32"/>
    <p:sldId id="527" r:id="rId33"/>
    <p:sldId id="2146847952" r:id="rId34"/>
    <p:sldId id="989" r:id="rId35"/>
    <p:sldId id="2146847953" r:id="rId36"/>
    <p:sldId id="2146847955" r:id="rId37"/>
    <p:sldId id="293" r:id="rId38"/>
    <p:sldId id="2146847947" r:id="rId39"/>
    <p:sldId id="2146847954" r:id="rId40"/>
    <p:sldId id="258" r:id="rId41"/>
    <p:sldId id="2146847956" r:id="rId42"/>
    <p:sldId id="2146847957" r:id="rId43"/>
    <p:sldId id="295" r:id="rId44"/>
    <p:sldId id="290" r:id="rId45"/>
    <p:sldId id="2146847933" r:id="rId46"/>
    <p:sldId id="2146847934" r:id="rId47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47"/>
    <a:srgbClr val="D43331"/>
    <a:srgbClr val="003237"/>
    <a:srgbClr val="00292B"/>
    <a:srgbClr val="540B2B"/>
    <a:srgbClr val="EB9C28"/>
    <a:srgbClr val="56AC51"/>
    <a:srgbClr val="50B08F"/>
    <a:srgbClr val="DF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582C1F-FF5D-4F23-B47C-D6237049F247}" v="3" dt="2024-11-26T05:41:58.6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26" autoAdjust="0"/>
    <p:restoredTop sz="94660"/>
  </p:normalViewPr>
  <p:slideViewPr>
    <p:cSldViewPr snapToGrid="0" snapToObjects="1" showGuides="1">
      <p:cViewPr varScale="1">
        <p:scale>
          <a:sx n="72" d="100"/>
          <a:sy n="72" d="100"/>
        </p:scale>
        <p:origin x="1216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86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BAE97-2284-7441-974C-6F310E695941}" type="datetimeFigureOut">
              <a:rPr lang="fr-FR" smtClean="0"/>
              <a:pPr/>
              <a:t>25/11/2024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E9515-B9ED-9444-818C-52C0A28668C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0464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BF158-6622-A540-999B-EEC6DD0F68F4}" type="datetimeFigureOut">
              <a:rPr lang="fr-FR" smtClean="0"/>
              <a:pPr/>
              <a:t>25/11/2024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3A399-E0F5-7B40-99B3-BB69A5FFE37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4065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 userDrawn="1"/>
        </p:nvSpPr>
        <p:spPr>
          <a:xfrm>
            <a:off x="3352800" y="55626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62" y="71605"/>
            <a:ext cx="1592989" cy="1747493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 userDrawn="1"/>
        </p:nvSpPr>
        <p:spPr>
          <a:xfrm>
            <a:off x="1829262" y="3425728"/>
            <a:ext cx="8902700" cy="190473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6000" b="1" i="0" kern="1200" cap="all" baseline="0">
                <a:solidFill>
                  <a:srgbClr val="00292B"/>
                </a:solidFill>
                <a:latin typeface="Century Gothic" panose="020B0502020202020204" pitchFamily="34" charset="0"/>
                <a:ea typeface="+mj-ea"/>
                <a:cs typeface="Rockwell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2247002" y="6299427"/>
            <a:ext cx="2748337" cy="550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b="0" kern="1200">
                <a:solidFill>
                  <a:srgbClr val="00292B"/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SzPct val="115000"/>
              <a:buFontTx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115000"/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	</a:t>
            </a:r>
            <a:r>
              <a:rPr lang="en-US"/>
              <a:t>	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815151" y="1860492"/>
            <a:ext cx="8903162" cy="1788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>
                <a:solidFill>
                  <a:srgbClr val="004047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TITLE OF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PRESENTATION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815151" y="3792770"/>
            <a:ext cx="8903162" cy="6322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>
                <a:solidFill>
                  <a:srgbClr val="004047"/>
                </a:solidFill>
              </a:defRPr>
            </a:lvl1pPr>
          </a:lstStyle>
          <a:p>
            <a:r>
              <a:rPr lang="fr-FR" dirty="0">
                <a:solidFill>
                  <a:srgbClr val="004047"/>
                </a:solidFill>
              </a:rPr>
              <a:t>SUBTITLE / NAME OF THE SPEAKER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2215645" y="4565264"/>
            <a:ext cx="3161237" cy="41647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>
                <a:solidFill>
                  <a:srgbClr val="004047"/>
                </a:solidFill>
              </a:defRPr>
            </a:lvl1pPr>
          </a:lstStyle>
          <a:p>
            <a:pPr lvl="0"/>
            <a:r>
              <a:rPr lang="en-US" sz="2600" dirty="0"/>
              <a:t>@</a:t>
            </a:r>
            <a:r>
              <a:rPr lang="en-US" sz="2600" dirty="0" err="1"/>
              <a:t>twitteraccount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1065941" y="304748"/>
            <a:ext cx="890271" cy="5429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="0"/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F1520E-C47F-42D4-99E6-1D2DD2892B69}"/>
              </a:ext>
            </a:extLst>
          </p:cNvPr>
          <p:cNvSpPr txBox="1"/>
          <p:nvPr userDrawn="1"/>
        </p:nvSpPr>
        <p:spPr>
          <a:xfrm>
            <a:off x="177553" y="6538914"/>
            <a:ext cx="60456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>
                <a:solidFill>
                  <a:srgbClr val="18424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Copyright © 2024, UITP, All rights reserved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A4F1-4677-4B2F-A5E1-BA93A398B224}" type="datetime1">
              <a:rPr lang="fr-FR" smtClean="0"/>
              <a:t>25/11/2024</a:t>
            </a:fld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295" y="1609725"/>
            <a:ext cx="7400653" cy="4833938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1578164" y="342937"/>
            <a:ext cx="10470962" cy="630997"/>
          </a:xfrm>
        </p:spPr>
        <p:txBody>
          <a:bodyPr/>
          <a:lstStyle>
            <a:lvl1pPr>
              <a:defRPr sz="4000">
                <a:solidFill>
                  <a:srgbClr val="00404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383467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3" userDrawn="1">
          <p15:clr>
            <a:srgbClr val="FBAE40"/>
          </p15:clr>
        </p15:guide>
        <p15:guide id="2" orient="horz" pos="55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/members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A4F1-4677-4B2F-A5E1-BA93A398B224}" type="datetime1">
              <a:rPr lang="fr-FR" smtClean="0"/>
              <a:t>25/11/2024</a:t>
            </a:fld>
            <a:endParaRPr lang="fr-FR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038164" y="3398486"/>
            <a:ext cx="1080000" cy="1080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038164" y="5018486"/>
            <a:ext cx="1080000" cy="1080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735327" y="1778486"/>
            <a:ext cx="1080000" cy="1080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432490" y="1778486"/>
            <a:ext cx="1080000" cy="1080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735327" y="3398486"/>
            <a:ext cx="1080000" cy="1080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735327" y="5013386"/>
            <a:ext cx="1080000" cy="1080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8432490" y="3398486"/>
            <a:ext cx="1080000" cy="1080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432490" y="5018486"/>
            <a:ext cx="1080000" cy="1080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2118164" y="2002941"/>
            <a:ext cx="1634626" cy="2827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baseline="0"/>
            </a:lvl1pPr>
          </a:lstStyle>
          <a:p>
            <a:pPr lvl="0"/>
            <a:r>
              <a:rPr lang="en-US" dirty="0"/>
              <a:t>Staff name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038164" y="1778486"/>
            <a:ext cx="1080000" cy="1080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2118164" y="2285660"/>
            <a:ext cx="1634626" cy="3224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baseline="0"/>
            </a:lvl1pPr>
          </a:lstStyle>
          <a:p>
            <a:pPr lvl="0"/>
            <a:r>
              <a:rPr lang="en-US" dirty="0"/>
              <a:t>Staff position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2118164" y="3665285"/>
            <a:ext cx="1634626" cy="2827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baseline="0"/>
            </a:lvl1pPr>
          </a:lstStyle>
          <a:p>
            <a:pPr lvl="0"/>
            <a:r>
              <a:rPr lang="en-US" dirty="0"/>
              <a:t>Staff name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2118164" y="3948004"/>
            <a:ext cx="1634626" cy="3224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baseline="0"/>
            </a:lvl1pPr>
          </a:lstStyle>
          <a:p>
            <a:pPr lvl="0"/>
            <a:r>
              <a:rPr lang="en-US" dirty="0"/>
              <a:t>Staff position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26" hasCustomPrompt="1"/>
          </p:nvPr>
        </p:nvSpPr>
        <p:spPr>
          <a:xfrm>
            <a:off x="2118164" y="5293322"/>
            <a:ext cx="1634626" cy="2827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baseline="0"/>
            </a:lvl1pPr>
          </a:lstStyle>
          <a:p>
            <a:pPr lvl="0"/>
            <a:r>
              <a:rPr lang="en-US" dirty="0"/>
              <a:t>Staff name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7" hasCustomPrompt="1"/>
          </p:nvPr>
        </p:nvSpPr>
        <p:spPr>
          <a:xfrm>
            <a:off x="2118164" y="5576041"/>
            <a:ext cx="1634626" cy="3224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baseline="0"/>
            </a:lvl1pPr>
          </a:lstStyle>
          <a:p>
            <a:pPr lvl="0"/>
            <a:r>
              <a:rPr lang="en-US" dirty="0"/>
              <a:t>Staff position</a:t>
            </a: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5832579" y="2002941"/>
            <a:ext cx="1634626" cy="2827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baseline="0"/>
            </a:lvl1pPr>
          </a:lstStyle>
          <a:p>
            <a:pPr lvl="0"/>
            <a:r>
              <a:rPr lang="en-US" dirty="0"/>
              <a:t>Staff name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29" hasCustomPrompt="1"/>
          </p:nvPr>
        </p:nvSpPr>
        <p:spPr>
          <a:xfrm>
            <a:off x="5832579" y="2285660"/>
            <a:ext cx="1634626" cy="3224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baseline="0"/>
            </a:lvl1pPr>
          </a:lstStyle>
          <a:p>
            <a:pPr lvl="0"/>
            <a:r>
              <a:rPr lang="en-US" dirty="0"/>
              <a:t>Staff position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30" hasCustomPrompt="1"/>
          </p:nvPr>
        </p:nvSpPr>
        <p:spPr>
          <a:xfrm>
            <a:off x="9538368" y="2002941"/>
            <a:ext cx="1634626" cy="2827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baseline="0"/>
            </a:lvl1pPr>
          </a:lstStyle>
          <a:p>
            <a:pPr lvl="0"/>
            <a:r>
              <a:rPr lang="en-US" dirty="0"/>
              <a:t>Staff name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31" hasCustomPrompt="1"/>
          </p:nvPr>
        </p:nvSpPr>
        <p:spPr>
          <a:xfrm>
            <a:off x="9538368" y="2285660"/>
            <a:ext cx="1634626" cy="3224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baseline="0"/>
            </a:lvl1pPr>
          </a:lstStyle>
          <a:p>
            <a:pPr lvl="0"/>
            <a:r>
              <a:rPr lang="en-US" dirty="0"/>
              <a:t>Staff position</a:t>
            </a:r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5832579" y="3665285"/>
            <a:ext cx="1634626" cy="2827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baseline="0"/>
            </a:lvl1pPr>
          </a:lstStyle>
          <a:p>
            <a:pPr lvl="0"/>
            <a:r>
              <a:rPr lang="en-US" dirty="0"/>
              <a:t>Staff name</a:t>
            </a:r>
          </a:p>
        </p:txBody>
      </p:sp>
      <p:sp>
        <p:nvSpPr>
          <p:cNvPr id="33" name="Text Placeholder 18"/>
          <p:cNvSpPr>
            <a:spLocks noGrp="1"/>
          </p:cNvSpPr>
          <p:nvPr>
            <p:ph type="body" sz="quarter" idx="33" hasCustomPrompt="1"/>
          </p:nvPr>
        </p:nvSpPr>
        <p:spPr>
          <a:xfrm>
            <a:off x="5832579" y="3948004"/>
            <a:ext cx="1634626" cy="3224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baseline="0"/>
            </a:lvl1pPr>
          </a:lstStyle>
          <a:p>
            <a:pPr lvl="0"/>
            <a:r>
              <a:rPr lang="en-US" dirty="0"/>
              <a:t>Staff position</a:t>
            </a:r>
          </a:p>
        </p:txBody>
      </p:sp>
      <p:sp>
        <p:nvSpPr>
          <p:cNvPr id="34" name="Text Placeholder 18"/>
          <p:cNvSpPr>
            <a:spLocks noGrp="1"/>
          </p:cNvSpPr>
          <p:nvPr>
            <p:ph type="body" sz="quarter" idx="34" hasCustomPrompt="1"/>
          </p:nvPr>
        </p:nvSpPr>
        <p:spPr>
          <a:xfrm>
            <a:off x="9538368" y="3665285"/>
            <a:ext cx="1634626" cy="2827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baseline="0"/>
            </a:lvl1pPr>
          </a:lstStyle>
          <a:p>
            <a:pPr lvl="0"/>
            <a:r>
              <a:rPr lang="en-US" dirty="0"/>
              <a:t>Staff name</a:t>
            </a:r>
          </a:p>
        </p:txBody>
      </p:sp>
      <p:sp>
        <p:nvSpPr>
          <p:cNvPr id="35" name="Text Placeholder 18"/>
          <p:cNvSpPr>
            <a:spLocks noGrp="1"/>
          </p:cNvSpPr>
          <p:nvPr>
            <p:ph type="body" sz="quarter" idx="35" hasCustomPrompt="1"/>
          </p:nvPr>
        </p:nvSpPr>
        <p:spPr>
          <a:xfrm>
            <a:off x="9538368" y="3948004"/>
            <a:ext cx="1634626" cy="3224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baseline="0"/>
            </a:lvl1pPr>
          </a:lstStyle>
          <a:p>
            <a:pPr lvl="0"/>
            <a:r>
              <a:rPr lang="en-US" dirty="0"/>
              <a:t>Staff position</a:t>
            </a:r>
          </a:p>
        </p:txBody>
      </p:sp>
      <p:sp>
        <p:nvSpPr>
          <p:cNvPr id="38" name="Text Placeholder 18"/>
          <p:cNvSpPr>
            <a:spLocks noGrp="1"/>
          </p:cNvSpPr>
          <p:nvPr>
            <p:ph type="body" sz="quarter" idx="36" hasCustomPrompt="1"/>
          </p:nvPr>
        </p:nvSpPr>
        <p:spPr>
          <a:xfrm>
            <a:off x="5832579" y="5293322"/>
            <a:ext cx="1634626" cy="2827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baseline="0"/>
            </a:lvl1pPr>
          </a:lstStyle>
          <a:p>
            <a:pPr lvl="0"/>
            <a:r>
              <a:rPr lang="en-US" dirty="0"/>
              <a:t>Staff name</a:t>
            </a:r>
          </a:p>
        </p:txBody>
      </p:sp>
      <p:sp>
        <p:nvSpPr>
          <p:cNvPr id="39" name="Text Placeholder 18"/>
          <p:cNvSpPr>
            <a:spLocks noGrp="1"/>
          </p:cNvSpPr>
          <p:nvPr>
            <p:ph type="body" sz="quarter" idx="37" hasCustomPrompt="1"/>
          </p:nvPr>
        </p:nvSpPr>
        <p:spPr>
          <a:xfrm>
            <a:off x="5832579" y="5576041"/>
            <a:ext cx="1634626" cy="3224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baseline="0"/>
            </a:lvl1pPr>
          </a:lstStyle>
          <a:p>
            <a:pPr lvl="0"/>
            <a:r>
              <a:rPr lang="en-US" dirty="0"/>
              <a:t>Staff position</a:t>
            </a:r>
          </a:p>
        </p:txBody>
      </p:sp>
      <p:sp>
        <p:nvSpPr>
          <p:cNvPr id="40" name="Text Placeholder 18"/>
          <p:cNvSpPr>
            <a:spLocks noGrp="1"/>
          </p:cNvSpPr>
          <p:nvPr>
            <p:ph type="body" sz="quarter" idx="38" hasCustomPrompt="1"/>
          </p:nvPr>
        </p:nvSpPr>
        <p:spPr>
          <a:xfrm>
            <a:off x="9538368" y="5293322"/>
            <a:ext cx="1634626" cy="2827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baseline="0"/>
            </a:lvl1pPr>
          </a:lstStyle>
          <a:p>
            <a:pPr lvl="0"/>
            <a:r>
              <a:rPr lang="en-US" dirty="0"/>
              <a:t>Staff name</a:t>
            </a:r>
          </a:p>
        </p:txBody>
      </p:sp>
      <p:sp>
        <p:nvSpPr>
          <p:cNvPr id="41" name="Text Placeholder 18"/>
          <p:cNvSpPr>
            <a:spLocks noGrp="1"/>
          </p:cNvSpPr>
          <p:nvPr>
            <p:ph type="body" sz="quarter" idx="39" hasCustomPrompt="1"/>
          </p:nvPr>
        </p:nvSpPr>
        <p:spPr>
          <a:xfrm>
            <a:off x="9538368" y="5576041"/>
            <a:ext cx="1634626" cy="3224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baseline="0"/>
            </a:lvl1pPr>
          </a:lstStyle>
          <a:p>
            <a:pPr lvl="0"/>
            <a:r>
              <a:rPr lang="en-US" dirty="0"/>
              <a:t>Staff position</a:t>
            </a:r>
          </a:p>
        </p:txBody>
      </p:sp>
      <p:sp>
        <p:nvSpPr>
          <p:cNvPr id="43" name="Titre 1"/>
          <p:cNvSpPr>
            <a:spLocks noGrp="1"/>
          </p:cNvSpPr>
          <p:nvPr>
            <p:ph type="title" hasCustomPrompt="1"/>
          </p:nvPr>
        </p:nvSpPr>
        <p:spPr>
          <a:xfrm>
            <a:off x="1578164" y="342937"/>
            <a:ext cx="10470962" cy="630997"/>
          </a:xfrm>
        </p:spPr>
        <p:txBody>
          <a:bodyPr/>
          <a:lstStyle>
            <a:lvl1pPr>
              <a:defRPr sz="4000">
                <a:solidFill>
                  <a:srgbClr val="00404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165328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A4F1-4677-4B2F-A5E1-BA93A398B224}" type="datetime1">
              <a:rPr lang="fr-FR" smtClean="0"/>
              <a:t>25/11/2024</a:t>
            </a:fld>
            <a:endParaRPr lang="fr-FR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1"/>
          </p:nvPr>
        </p:nvSpPr>
        <p:spPr>
          <a:xfrm>
            <a:off x="609600" y="1419225"/>
            <a:ext cx="11315700" cy="5210175"/>
          </a:xfrm>
          <a:prstGeom prst="rect">
            <a:avLst/>
          </a:prstGeom>
          <a:effectLst/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1578164" y="342937"/>
            <a:ext cx="10470962" cy="630997"/>
          </a:xfrm>
        </p:spPr>
        <p:txBody>
          <a:bodyPr/>
          <a:lstStyle>
            <a:lvl1pPr>
              <a:defRPr sz="4000">
                <a:solidFill>
                  <a:srgbClr val="00404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493659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tim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A4F1-4677-4B2F-A5E1-BA93A398B224}" type="datetime1">
              <a:rPr lang="fr-FR" smtClean="0"/>
              <a:t>25/11/2024</a:t>
            </a:fld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131344" y="2882592"/>
            <a:ext cx="3905250" cy="9620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COFFEE?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328" y="2882592"/>
            <a:ext cx="1867962" cy="1064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8649" y="2933700"/>
            <a:ext cx="1828035" cy="104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67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A4F1-4677-4B2F-A5E1-BA93A398B224}" type="datetime1">
              <a:rPr lang="fr-FR" smtClean="0"/>
              <a:t>25/11/2024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347" y="685313"/>
            <a:ext cx="2362176" cy="199147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059684" y="2517200"/>
            <a:ext cx="6273800" cy="16358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0"/>
            </a:lvl1pPr>
          </a:lstStyle>
          <a:p>
            <a:pPr lvl="0"/>
            <a:r>
              <a:rPr lang="en-US" dirty="0"/>
              <a:t>QUESTIONS?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62" y="71605"/>
            <a:ext cx="1592989" cy="174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17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A4F1-4677-4B2F-A5E1-BA93A398B224}" type="datetime1">
              <a:rPr lang="fr-FR" smtClean="0"/>
              <a:t>25/11/2024</a:t>
            </a:fld>
            <a:endParaRPr lang="fr-FR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35276" y="1288761"/>
            <a:ext cx="6160921" cy="149166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 baseline="0"/>
            </a:lvl1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003052" y="3462848"/>
            <a:ext cx="3865562" cy="399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Twitter account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003052" y="4191882"/>
            <a:ext cx="3865562" cy="399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LinkedIn account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2003052" y="4920916"/>
            <a:ext cx="3865562" cy="399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Website page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226" y="4000153"/>
            <a:ext cx="4241963" cy="28578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62" y="71605"/>
            <a:ext cx="1592989" cy="1747493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999983" y="5655558"/>
            <a:ext cx="2899172" cy="39928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err="1"/>
              <a:t>MyNetwork</a:t>
            </a:r>
            <a:r>
              <a:rPr lang="en-US" dirty="0"/>
              <a:t> group</a:t>
            </a:r>
          </a:p>
        </p:txBody>
      </p:sp>
    </p:spTree>
    <p:extLst>
      <p:ext uri="{BB962C8B-B14F-4D97-AF65-F5344CB8AC3E}">
        <p14:creationId xmlns:p14="http://schemas.microsoft.com/office/powerpoint/2010/main" val="4205216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628650" y="514350"/>
            <a:ext cx="5400675" cy="58769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Write the quote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481763" y="0"/>
            <a:ext cx="5710237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the picture here</a:t>
            </a:r>
          </a:p>
        </p:txBody>
      </p:sp>
    </p:spTree>
    <p:extLst>
      <p:ext uri="{BB962C8B-B14F-4D97-AF65-F5344CB8AC3E}">
        <p14:creationId xmlns:p14="http://schemas.microsoft.com/office/powerpoint/2010/main" val="3598858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159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3"/>
          <p:cNvSpPr>
            <a:spLocks noGrp="1"/>
          </p:cNvSpPr>
          <p:nvPr>
            <p:ph type="title"/>
          </p:nvPr>
        </p:nvSpPr>
        <p:spPr>
          <a:xfrm>
            <a:off x="-6348" y="233893"/>
            <a:ext cx="8795931" cy="686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err="1"/>
              <a:t>Titelmasterformat</a:t>
            </a:r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95819" y="2264735"/>
            <a:ext cx="11417299" cy="3211032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933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95819" y="1335218"/>
            <a:ext cx="11417300" cy="750724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333"/>
              </a:lnSpc>
              <a:buFontTx/>
              <a:buNone/>
              <a:defRPr sz="3733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/>
              <a:t>Headlines</a:t>
            </a:r>
          </a:p>
        </p:txBody>
      </p:sp>
    </p:spTree>
    <p:extLst>
      <p:ext uri="{BB962C8B-B14F-4D97-AF65-F5344CB8AC3E}">
        <p14:creationId xmlns:p14="http://schemas.microsoft.com/office/powerpoint/2010/main" val="292872477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80AE-8EA1-4878-91C4-253EF116F4DE}" type="datetimeFigureOut">
              <a:rPr lang="pl-PL" smtClean="0"/>
              <a:t>25.11.2024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E17DE-7687-4D7C-84A0-D7B7D2E840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8487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62" y="71605"/>
            <a:ext cx="1592989" cy="1747493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815151" y="1860492"/>
            <a:ext cx="8903162" cy="100347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rgbClr val="004047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MEETING AGENDA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1065941" y="304748"/>
            <a:ext cx="890271" cy="5429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="0"/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815151" y="3156938"/>
            <a:ext cx="6632575" cy="1984406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 baseline="0">
                <a:solidFill>
                  <a:srgbClr val="004047"/>
                </a:solidFill>
              </a:defRPr>
            </a:lvl1pPr>
          </a:lstStyle>
          <a:p>
            <a:pPr lvl="0"/>
            <a:r>
              <a:rPr lang="en-US" dirty="0"/>
              <a:t>Part 1</a:t>
            </a:r>
          </a:p>
          <a:p>
            <a:pPr lvl="0"/>
            <a:r>
              <a:rPr lang="en-US" dirty="0"/>
              <a:t>Part 2</a:t>
            </a:r>
          </a:p>
          <a:p>
            <a:pPr lvl="0"/>
            <a:r>
              <a:rPr lang="en-US" dirty="0"/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2885442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du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6BF6-DA60-4BAA-944E-0A5A159CE6B9}" type="datetime1">
              <a:rPr lang="fr-FR" smtClean="0"/>
              <a:t>25/11/2024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8461" y="5845793"/>
            <a:ext cx="607686" cy="693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493" y="1456293"/>
            <a:ext cx="670561" cy="630937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89851" y="1388185"/>
            <a:ext cx="5789613" cy="767152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TITLE OF THE CHAPTER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2189851" y="2121734"/>
            <a:ext cx="5029469" cy="57785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800" b="0" dirty="0"/>
              <a:t>SUBTITLE OF THE CHAPTER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12" userDrawn="1">
          <p15:clr>
            <a:srgbClr val="FBAE40"/>
          </p15:clr>
        </p15:guide>
        <p15:guide id="2" pos="143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78164" y="342937"/>
            <a:ext cx="10470962" cy="630997"/>
          </a:xfrm>
        </p:spPr>
        <p:txBody>
          <a:bodyPr/>
          <a:lstStyle>
            <a:lvl1pPr>
              <a:defRPr sz="4000">
                <a:solidFill>
                  <a:srgbClr val="00404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SLIDE 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B92D-65E4-4C16-8365-CD6538421114}" type="datetime1">
              <a:rPr lang="fr-FR" smtClean="0"/>
              <a:t>25/11/2024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91" y="376929"/>
            <a:ext cx="598372" cy="563014"/>
          </a:xfrm>
          <a:prstGeom prst="rect">
            <a:avLst/>
          </a:prstGeom>
        </p:spPr>
      </p:pic>
      <p:sp>
        <p:nvSpPr>
          <p:cNvPr id="12" name="Espace réservé du contenu 2"/>
          <p:cNvSpPr>
            <a:spLocks noGrp="1"/>
          </p:cNvSpPr>
          <p:nvPr>
            <p:ph idx="1"/>
          </p:nvPr>
        </p:nvSpPr>
        <p:spPr>
          <a:xfrm>
            <a:off x="884903" y="1372796"/>
            <a:ext cx="10972800" cy="4889981"/>
          </a:xfrm>
          <a:prstGeom prst="rect">
            <a:avLst/>
          </a:prstGeom>
        </p:spPr>
        <p:txBody>
          <a:bodyPr/>
          <a:lstStyle>
            <a:lvl2pPr marL="742950" indent="-28575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baseline="0"/>
            </a:lvl2pPr>
            <a:lvl3pPr marL="1143000" indent="-228600">
              <a:buClr>
                <a:schemeClr val="accent2"/>
              </a:buClr>
              <a:buSzPct val="50000"/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>
              <a:buSzPct val="100000"/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19" userDrawn="1">
          <p15:clr>
            <a:srgbClr val="FBAE40"/>
          </p15:clr>
        </p15:guide>
        <p15:guide id="2" orient="horz" pos="93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968E-09AA-4EE0-85A9-B65A26491FCA}" type="datetime1">
              <a:rPr lang="fr-FR" smtClean="0"/>
              <a:t>25/11/2024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8461" y="5845793"/>
            <a:ext cx="607686" cy="69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493" y="1456293"/>
            <a:ext cx="670561" cy="630937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89851" y="1388185"/>
            <a:ext cx="5789613" cy="767152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TITLE OF THE CHAPTER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2189851" y="2121734"/>
            <a:ext cx="5029469" cy="57785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800" b="0" dirty="0"/>
              <a:t>SUBTITLE OF THE CHAPTER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6ED9-E3BD-4BC0-9A12-C42224545152}" type="datetime1">
              <a:rPr lang="fr-FR" smtClean="0"/>
              <a:t>25/11/2024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1578163" y="331230"/>
            <a:ext cx="10972800" cy="654412"/>
          </a:xfrm>
        </p:spPr>
        <p:txBody>
          <a:bodyPr/>
          <a:lstStyle>
            <a:lvl1pPr>
              <a:defRPr>
                <a:solidFill>
                  <a:srgbClr val="00404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SLIDE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91" y="376929"/>
            <a:ext cx="598372" cy="563014"/>
          </a:xfrm>
          <a:prstGeom prst="rect">
            <a:avLst/>
          </a:prstGeom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884903" y="1372796"/>
            <a:ext cx="10972800" cy="4889981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/>
            </a:lvl1pPr>
            <a:lvl2pPr marL="742950" indent="-285750"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baseline="0"/>
            </a:lvl2pPr>
            <a:lvl3pPr marL="1143000" indent="-228600">
              <a:buClr>
                <a:schemeClr val="accent3"/>
              </a:buClr>
              <a:buSzPct val="50000"/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>
              <a:buSzPct val="100000"/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1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E8006-700B-4824-91F0-8F7A89AC7F8E}" type="datetime1">
              <a:rPr lang="fr-FR" smtClean="0"/>
              <a:t>25/11/2024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8461" y="5845793"/>
            <a:ext cx="607686" cy="69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493" y="1456293"/>
            <a:ext cx="670561" cy="630937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89851" y="1388185"/>
            <a:ext cx="5789613" cy="767152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TITLE OF THE CHAPTER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2189851" y="2121734"/>
            <a:ext cx="5029469" cy="57785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800" b="0" dirty="0"/>
              <a:t>SUBTITLE OF THE CHAPTER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75193" y="339277"/>
            <a:ext cx="10972800" cy="638317"/>
          </a:xfrm>
        </p:spPr>
        <p:txBody>
          <a:bodyPr/>
          <a:lstStyle>
            <a:lvl1pPr>
              <a:defRPr>
                <a:solidFill>
                  <a:srgbClr val="00404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SLIDE title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3901-ADE4-4C1F-BD58-D27240F0FB90}" type="datetime1">
              <a:rPr lang="fr-FR" smtClean="0"/>
              <a:t>25/11/2024</a:t>
            </a:fld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821" y="376929"/>
            <a:ext cx="598372" cy="563014"/>
          </a:xfrm>
          <a:prstGeom prst="rect">
            <a:avLst/>
          </a:prstGeom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884903" y="1372796"/>
            <a:ext cx="10972800" cy="4889981"/>
          </a:xfrm>
          <a:prstGeom prst="rect">
            <a:avLst/>
          </a:prstGeom>
        </p:spPr>
        <p:txBody>
          <a:bodyPr/>
          <a:lstStyle>
            <a:lvl2pPr marL="742950" indent="-28575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baseline="0"/>
            </a:lvl2pPr>
            <a:lvl3pPr marL="1143000" indent="-228600">
              <a:buClr>
                <a:schemeClr val="accent1"/>
              </a:buClr>
              <a:buSzPct val="50000"/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>
              <a:buSzPct val="100000"/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1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A4F1-4677-4B2F-A5E1-BA93A398B224}" type="datetime1">
              <a:rPr lang="fr-FR" smtClean="0"/>
              <a:t>25/11/2024</a:t>
            </a:fld>
            <a:endParaRPr lang="fr-FR"/>
          </a:p>
        </p:txBody>
      </p:sp>
      <p:sp>
        <p:nvSpPr>
          <p:cNvPr id="5" name="SmartArt Placeholder 4"/>
          <p:cNvSpPr>
            <a:spLocks noGrp="1"/>
          </p:cNvSpPr>
          <p:nvPr>
            <p:ph type="dgm" sz="quarter" idx="11"/>
          </p:nvPr>
        </p:nvSpPr>
        <p:spPr>
          <a:xfrm>
            <a:off x="1578163" y="1552575"/>
            <a:ext cx="8613587" cy="3971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1578164" y="342937"/>
            <a:ext cx="10470962" cy="630997"/>
          </a:xfrm>
        </p:spPr>
        <p:txBody>
          <a:bodyPr/>
          <a:lstStyle>
            <a:lvl1pPr>
              <a:defRPr sz="4000">
                <a:solidFill>
                  <a:srgbClr val="00404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706792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dirty="0"/>
              <a:t>Titre du </a:t>
            </a:r>
            <a:r>
              <a:rPr lang="fr-FR" dirty="0" err="1"/>
              <a:t>slide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-3928533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0A4F1-4677-4B2F-A5E1-BA93A398B224}" type="datetime1">
              <a:rPr lang="fr-FR" smtClean="0"/>
              <a:t>25/11/2024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-3555999" y="127001"/>
            <a:ext cx="857956" cy="64346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/>
        </p:nvSpPr>
        <p:spPr>
          <a:xfrm>
            <a:off x="-3555999" y="956734"/>
            <a:ext cx="857956" cy="64346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Rectangle 8"/>
          <p:cNvSpPr/>
          <p:nvPr/>
        </p:nvSpPr>
        <p:spPr>
          <a:xfrm>
            <a:off x="-3555999" y="1820334"/>
            <a:ext cx="857956" cy="643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Rectangle 9"/>
          <p:cNvSpPr/>
          <p:nvPr/>
        </p:nvSpPr>
        <p:spPr>
          <a:xfrm>
            <a:off x="-3555999" y="2709334"/>
            <a:ext cx="857956" cy="64346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Rectangle 10"/>
          <p:cNvSpPr/>
          <p:nvPr/>
        </p:nvSpPr>
        <p:spPr>
          <a:xfrm>
            <a:off x="-3555999" y="3615267"/>
            <a:ext cx="857956" cy="64346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Rectangle 11"/>
          <p:cNvSpPr/>
          <p:nvPr/>
        </p:nvSpPr>
        <p:spPr>
          <a:xfrm>
            <a:off x="-3555999" y="4436533"/>
            <a:ext cx="857956" cy="64346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Rectangle 12"/>
          <p:cNvSpPr/>
          <p:nvPr/>
        </p:nvSpPr>
        <p:spPr>
          <a:xfrm>
            <a:off x="-3555999" y="5300133"/>
            <a:ext cx="857956" cy="643467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 (not recommended)</a:t>
            </a:r>
          </a:p>
          <a:p>
            <a:pPr lvl="4"/>
            <a:r>
              <a:rPr lang="en-US" dirty="0"/>
              <a:t>Fourth level (not recommended)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4FEFF1-CB97-97A6-62F1-CEA52419F4F6}"/>
              </a:ext>
            </a:extLst>
          </p:cNvPr>
          <p:cNvSpPr txBox="1"/>
          <p:nvPr userDrawn="1"/>
        </p:nvSpPr>
        <p:spPr>
          <a:xfrm>
            <a:off x="177553" y="6538914"/>
            <a:ext cx="60456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>
                <a:solidFill>
                  <a:srgbClr val="18424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Copyright © 2024, UITP, All rights reserved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60" r:id="rId3"/>
    <p:sldLayoutId id="2147483650" r:id="rId4"/>
    <p:sldLayoutId id="2147483662" r:id="rId5"/>
    <p:sldLayoutId id="2147483661" r:id="rId6"/>
    <p:sldLayoutId id="2147483664" r:id="rId7"/>
    <p:sldLayoutId id="2147483663" r:id="rId8"/>
    <p:sldLayoutId id="2147483679" r:id="rId9"/>
    <p:sldLayoutId id="2147483686" r:id="rId10"/>
    <p:sldLayoutId id="2147483685" r:id="rId11"/>
    <p:sldLayoutId id="2147483684" r:id="rId12"/>
    <p:sldLayoutId id="2147483680" r:id="rId13"/>
    <p:sldLayoutId id="2147483681" r:id="rId14"/>
    <p:sldLayoutId id="2147483682" r:id="rId15"/>
    <p:sldLayoutId id="2147483677" r:id="rId16"/>
    <p:sldLayoutId id="2147483687" r:id="rId17"/>
    <p:sldLayoutId id="2147483688" r:id="rId18"/>
    <p:sldLayoutId id="2147483689" r:id="rId19"/>
  </p:sldLayoutIdLst>
  <p:hf hdr="0" ftr="0" dt="0"/>
  <p:txStyles>
    <p:titleStyle>
      <a:lvl1pPr marL="0" indent="0" algn="l" defTabSz="457200" rtl="0" eaLnBrk="1" latinLnBrk="0" hangingPunct="1">
        <a:spcBef>
          <a:spcPct val="0"/>
        </a:spcBef>
        <a:buNone/>
        <a:defRPr sz="4000" b="1" i="0" kern="1200" cap="all">
          <a:solidFill>
            <a:srgbClr val="004047"/>
          </a:solidFill>
          <a:latin typeface="Century Gothic" panose="020B0502020202020204" pitchFamily="34" charset="0"/>
          <a:ea typeface="+mj-ea"/>
          <a:cs typeface="Century Gothic" panose="020B0502020202020204" pitchFamily="34" charset="0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2400" b="1" kern="1200">
          <a:solidFill>
            <a:srgbClr val="004047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SzPct val="115000"/>
        <a:buFont typeface="Arial" panose="020B0604020202020204" pitchFamily="34" charset="0"/>
        <a:buChar char="•"/>
        <a:defRPr sz="2400" b="0" i="0" kern="1200" baseline="0">
          <a:solidFill>
            <a:srgbClr val="004047"/>
          </a:solidFill>
          <a:latin typeface="Century Gothic"/>
          <a:ea typeface="+mn-ea"/>
          <a:cs typeface="Century Gothic"/>
        </a:defRPr>
      </a:lvl2pPr>
      <a:lvl3pPr marL="1257300" indent="-342900" algn="l" defTabSz="457200" rtl="0" eaLnBrk="1" latinLnBrk="0" hangingPunct="1">
        <a:spcBef>
          <a:spcPct val="20000"/>
        </a:spcBef>
        <a:buSzPct val="100000"/>
        <a:buFont typeface="Courier New" panose="02070309020205020404" pitchFamily="49" charset="0"/>
        <a:buChar char="o"/>
        <a:defRPr sz="2000" b="0" i="0" kern="1200">
          <a:solidFill>
            <a:srgbClr val="004047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SzPct val="115000"/>
        <a:buFont typeface="Arial" panose="020B0604020202020204" pitchFamily="34" charset="0"/>
        <a:buChar char="•"/>
        <a:defRPr sz="1600" b="0" i="0" kern="1200" baseline="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image" Target="../media/image40.jpeg"/><Relationship Id="rId4" Type="http://schemas.openxmlformats.org/officeDocument/2006/relationships/image" Target="../media/image36.png"/><Relationship Id="rId9" Type="http://schemas.openxmlformats.org/officeDocument/2006/relationships/image" Target="../media/image39.jpe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132DEA-0485-391A-3471-6A8860CA1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60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440D1-AC4C-2EBA-F5FF-09D89E2B8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28DA4-675B-F4EE-E56F-4BC4DFFBC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Infrastructure requirements</a:t>
            </a:r>
          </a:p>
        </p:txBody>
      </p:sp>
      <p:graphicFrame>
        <p:nvGraphicFramePr>
          <p:cNvPr id="315" name="Table 314">
            <a:extLst>
              <a:ext uri="{FF2B5EF4-FFF2-40B4-BE49-F238E27FC236}">
                <a16:creationId xmlns:a16="http://schemas.microsoft.com/office/drawing/2014/main" id="{E2DCCB81-B470-60FD-9C5A-5EE63BA8D6AD}"/>
              </a:ext>
            </a:extLst>
          </p:cNvPr>
          <p:cNvGraphicFramePr>
            <a:graphicFrameLocks noGrp="1"/>
          </p:cNvGraphicFramePr>
          <p:nvPr/>
        </p:nvGraphicFramePr>
        <p:xfrm>
          <a:off x="806582" y="1411773"/>
          <a:ext cx="9267058" cy="402336"/>
        </p:xfrm>
        <a:graphic>
          <a:graphicData uri="http://schemas.openxmlformats.org/drawingml/2006/table">
            <a:tbl>
              <a:tblPr firstRow="1" bandRow="1"/>
              <a:tblGrid>
                <a:gridCol w="9267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60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2400" b="1" i="0" u="none" kern="1200">
                          <a:solidFill>
                            <a:srgbClr val="FFC000"/>
                          </a:solidFill>
                          <a:latin typeface="+mj-lt"/>
                          <a:ea typeface="+mn-ea"/>
                          <a:cs typeface="+mn-cs"/>
                        </a:rPr>
                        <a:t>Depot</a:t>
                      </a:r>
                      <a:r>
                        <a:rPr lang="en-US" sz="1200" b="1" i="0" u="none" kern="1200">
                          <a:solidFill>
                            <a:srgbClr val="00457E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i="0" u="none" kern="1200">
                          <a:solidFill>
                            <a:srgbClr val="FFC000"/>
                          </a:solidFill>
                          <a:latin typeface="+mj-lt"/>
                          <a:ea typeface="+mn-ea"/>
                          <a:cs typeface="+mn-cs"/>
                        </a:rPr>
                        <a:t>charging, opportunity charging and IMC</a:t>
                      </a:r>
                    </a:p>
                  </a:txBody>
                  <a:tcPr marL="0" marR="18288" marT="18288" marB="18288" anchor="b">
                    <a:lnL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4" name="Rectangle 133">
            <a:extLst>
              <a:ext uri="{FF2B5EF4-FFF2-40B4-BE49-F238E27FC236}">
                <a16:creationId xmlns:a16="http://schemas.microsoft.com/office/drawing/2014/main" id="{BA68EFDC-A27A-F3D4-ACC7-92E542341BB2}"/>
              </a:ext>
            </a:extLst>
          </p:cNvPr>
          <p:cNvSpPr/>
          <p:nvPr/>
        </p:nvSpPr>
        <p:spPr bwMode="auto">
          <a:xfrm>
            <a:off x="806582" y="5070420"/>
            <a:ext cx="9267058" cy="653549"/>
          </a:xfrm>
          <a:prstGeom prst="rect">
            <a:avLst/>
          </a:prstGeom>
          <a:solidFill>
            <a:srgbClr val="669CB3"/>
          </a:solidFill>
          <a:ln>
            <a:noFill/>
          </a:ln>
          <a:effectLst/>
        </p:spPr>
        <p:txBody>
          <a:bodyPr wrap="square" lIns="576000" tIns="0" rIns="36000" bIns="0" rtlCol="0" anchor="ctr" anchorCtr="0"/>
          <a:lstStyle/>
          <a:p>
            <a:pPr defTabSz="685783"/>
            <a:r>
              <a:rPr lang="en-US" sz="2000" b="1">
                <a:solidFill>
                  <a:srgbClr val="FFFFFF"/>
                </a:solidFill>
                <a:latin typeface="+mj-lt"/>
              </a:rPr>
              <a:t>IMC infrastructure requires lowest installed power </a:t>
            </a:r>
          </a:p>
          <a:p>
            <a:pPr defTabSz="685783"/>
            <a:r>
              <a:rPr lang="en-US" sz="2000" b="1">
                <a:solidFill>
                  <a:srgbClr val="FFFFFF"/>
                </a:solidFill>
                <a:latin typeface="+mj-lt"/>
              </a:rPr>
              <a:t>and has highest utilization </a:t>
            </a:r>
            <a:r>
              <a:rPr lang="en-US" sz="2000" b="1">
                <a:solidFill>
                  <a:srgbClr val="FFFFFF"/>
                </a:solidFill>
                <a:latin typeface="+mj-lt"/>
                <a:sym typeface="Wingdings" panose="05000000000000000000" pitchFamily="2" charset="2"/>
              </a:rPr>
              <a:t> lowest substation cost</a:t>
            </a:r>
            <a:r>
              <a:rPr lang="en-US" sz="2000" b="1">
                <a:solidFill>
                  <a:srgbClr val="FFFFFF"/>
                </a:solidFill>
                <a:latin typeface="+mj-lt"/>
              </a:rPr>
              <a:t>  </a:t>
            </a:r>
          </a:p>
        </p:txBody>
      </p:sp>
      <p:sp>
        <p:nvSpPr>
          <p:cNvPr id="120" name="Träne 80">
            <a:extLst>
              <a:ext uri="{FF2B5EF4-FFF2-40B4-BE49-F238E27FC236}">
                <a16:creationId xmlns:a16="http://schemas.microsoft.com/office/drawing/2014/main" id="{31A0FE12-BFEC-62AA-9038-720C3B4926C1}"/>
              </a:ext>
            </a:extLst>
          </p:cNvPr>
          <p:cNvSpPr/>
          <p:nvPr/>
        </p:nvSpPr>
        <p:spPr bwMode="auto">
          <a:xfrm>
            <a:off x="1976208" y="3850102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1" name="Träne 81">
            <a:extLst>
              <a:ext uri="{FF2B5EF4-FFF2-40B4-BE49-F238E27FC236}">
                <a16:creationId xmlns:a16="http://schemas.microsoft.com/office/drawing/2014/main" id="{F701B860-985F-58BE-B857-CEB110A2919E}"/>
              </a:ext>
            </a:extLst>
          </p:cNvPr>
          <p:cNvSpPr/>
          <p:nvPr/>
        </p:nvSpPr>
        <p:spPr bwMode="auto">
          <a:xfrm>
            <a:off x="2200608" y="3850102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2" name="Träne 82">
            <a:extLst>
              <a:ext uri="{FF2B5EF4-FFF2-40B4-BE49-F238E27FC236}">
                <a16:creationId xmlns:a16="http://schemas.microsoft.com/office/drawing/2014/main" id="{85B30284-E424-46D6-486F-A7258EAA09D4}"/>
              </a:ext>
            </a:extLst>
          </p:cNvPr>
          <p:cNvSpPr/>
          <p:nvPr/>
        </p:nvSpPr>
        <p:spPr bwMode="auto">
          <a:xfrm>
            <a:off x="2425008" y="3850102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3" name="Träne 83">
            <a:extLst>
              <a:ext uri="{FF2B5EF4-FFF2-40B4-BE49-F238E27FC236}">
                <a16:creationId xmlns:a16="http://schemas.microsoft.com/office/drawing/2014/main" id="{50DFE4A3-B619-E69A-74A5-18958597D817}"/>
              </a:ext>
            </a:extLst>
          </p:cNvPr>
          <p:cNvSpPr/>
          <p:nvPr/>
        </p:nvSpPr>
        <p:spPr bwMode="auto">
          <a:xfrm>
            <a:off x="1976208" y="407518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4" name="Träne 84">
            <a:extLst>
              <a:ext uri="{FF2B5EF4-FFF2-40B4-BE49-F238E27FC236}">
                <a16:creationId xmlns:a16="http://schemas.microsoft.com/office/drawing/2014/main" id="{FA4CA4EB-3491-19B8-6489-3B7574768614}"/>
              </a:ext>
            </a:extLst>
          </p:cNvPr>
          <p:cNvSpPr/>
          <p:nvPr/>
        </p:nvSpPr>
        <p:spPr bwMode="auto">
          <a:xfrm>
            <a:off x="2200608" y="407518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5" name="Träne 85">
            <a:extLst>
              <a:ext uri="{FF2B5EF4-FFF2-40B4-BE49-F238E27FC236}">
                <a16:creationId xmlns:a16="http://schemas.microsoft.com/office/drawing/2014/main" id="{B71DF667-95DD-E4E2-5254-08787296856F}"/>
              </a:ext>
            </a:extLst>
          </p:cNvPr>
          <p:cNvSpPr/>
          <p:nvPr/>
        </p:nvSpPr>
        <p:spPr bwMode="auto">
          <a:xfrm>
            <a:off x="2425008" y="407518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6" name="Träne 96">
            <a:extLst>
              <a:ext uri="{FF2B5EF4-FFF2-40B4-BE49-F238E27FC236}">
                <a16:creationId xmlns:a16="http://schemas.microsoft.com/office/drawing/2014/main" id="{5FD50D9B-2DA9-E8A5-F649-C0744EA7BC7E}"/>
              </a:ext>
            </a:extLst>
          </p:cNvPr>
          <p:cNvSpPr/>
          <p:nvPr/>
        </p:nvSpPr>
        <p:spPr bwMode="auto">
          <a:xfrm>
            <a:off x="1978436" y="430352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7" name="Träne 97">
            <a:extLst>
              <a:ext uri="{FF2B5EF4-FFF2-40B4-BE49-F238E27FC236}">
                <a16:creationId xmlns:a16="http://schemas.microsoft.com/office/drawing/2014/main" id="{96BBFD51-CAD3-0245-2B14-B7BD5EF02B14}"/>
              </a:ext>
            </a:extLst>
          </p:cNvPr>
          <p:cNvSpPr/>
          <p:nvPr/>
        </p:nvSpPr>
        <p:spPr bwMode="auto">
          <a:xfrm>
            <a:off x="2203895" y="430352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8" name="Träne 98">
            <a:extLst>
              <a:ext uri="{FF2B5EF4-FFF2-40B4-BE49-F238E27FC236}">
                <a16:creationId xmlns:a16="http://schemas.microsoft.com/office/drawing/2014/main" id="{F826E38B-5D83-6194-A4A0-649E2C0DCBA0}"/>
              </a:ext>
            </a:extLst>
          </p:cNvPr>
          <p:cNvSpPr/>
          <p:nvPr/>
        </p:nvSpPr>
        <p:spPr bwMode="auto">
          <a:xfrm>
            <a:off x="2425008" y="430352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9" name="Träne 99">
            <a:extLst>
              <a:ext uri="{FF2B5EF4-FFF2-40B4-BE49-F238E27FC236}">
                <a16:creationId xmlns:a16="http://schemas.microsoft.com/office/drawing/2014/main" id="{06E2FBB4-DC38-DE09-343A-13D0EC8CF5D2}"/>
              </a:ext>
            </a:extLst>
          </p:cNvPr>
          <p:cNvSpPr/>
          <p:nvPr/>
        </p:nvSpPr>
        <p:spPr bwMode="auto">
          <a:xfrm>
            <a:off x="1976394" y="453385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0" name="Träne 100">
            <a:extLst>
              <a:ext uri="{FF2B5EF4-FFF2-40B4-BE49-F238E27FC236}">
                <a16:creationId xmlns:a16="http://schemas.microsoft.com/office/drawing/2014/main" id="{A9ABE764-37BE-A7FE-0D2B-6943EA8079E7}"/>
              </a:ext>
            </a:extLst>
          </p:cNvPr>
          <p:cNvSpPr/>
          <p:nvPr/>
        </p:nvSpPr>
        <p:spPr bwMode="auto">
          <a:xfrm>
            <a:off x="2197507" y="453385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1" name="Träne 101">
            <a:extLst>
              <a:ext uri="{FF2B5EF4-FFF2-40B4-BE49-F238E27FC236}">
                <a16:creationId xmlns:a16="http://schemas.microsoft.com/office/drawing/2014/main" id="{DC6200FD-4CA6-985C-2DB4-A913607A5E23}"/>
              </a:ext>
            </a:extLst>
          </p:cNvPr>
          <p:cNvSpPr/>
          <p:nvPr/>
        </p:nvSpPr>
        <p:spPr bwMode="auto">
          <a:xfrm>
            <a:off x="2419115" y="453385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2" name="Textfeld 123">
            <a:extLst>
              <a:ext uri="{FF2B5EF4-FFF2-40B4-BE49-F238E27FC236}">
                <a16:creationId xmlns:a16="http://schemas.microsoft.com/office/drawing/2014/main" id="{E8193DA4-2E63-B494-F994-F69CC7C204E9}"/>
              </a:ext>
            </a:extLst>
          </p:cNvPr>
          <p:cNvSpPr txBox="1"/>
          <p:nvPr/>
        </p:nvSpPr>
        <p:spPr>
          <a:xfrm>
            <a:off x="2006476" y="3477803"/>
            <a:ext cx="126542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de-DE" sz="2000" b="1" kern="0" dirty="0">
                <a:solidFill>
                  <a:srgbClr val="FFC000"/>
                </a:solidFill>
                <a:latin typeface="+mj-lt"/>
              </a:rPr>
              <a:t>7 MW</a:t>
            </a:r>
          </a:p>
        </p:txBody>
      </p:sp>
      <p:cxnSp>
        <p:nvCxnSpPr>
          <p:cNvPr id="133" name="Gerader Verbinder 51">
            <a:extLst>
              <a:ext uri="{FF2B5EF4-FFF2-40B4-BE49-F238E27FC236}">
                <a16:creationId xmlns:a16="http://schemas.microsoft.com/office/drawing/2014/main" id="{AA86B6DF-B1EA-F79B-C965-51C58A1749FE}"/>
              </a:ext>
            </a:extLst>
          </p:cNvPr>
          <p:cNvCxnSpPr/>
          <p:nvPr/>
        </p:nvCxnSpPr>
        <p:spPr bwMode="auto">
          <a:xfrm>
            <a:off x="1911189" y="3829709"/>
            <a:ext cx="785159" cy="0"/>
          </a:xfrm>
          <a:prstGeom prst="line">
            <a:avLst/>
          </a:prstGeom>
          <a:solidFill>
            <a:srgbClr val="990000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5" name="Träne 99">
            <a:extLst>
              <a:ext uri="{FF2B5EF4-FFF2-40B4-BE49-F238E27FC236}">
                <a16:creationId xmlns:a16="http://schemas.microsoft.com/office/drawing/2014/main" id="{58A5C702-AEE7-7FFC-A0AC-0716BEEEC19F}"/>
              </a:ext>
            </a:extLst>
          </p:cNvPr>
          <p:cNvSpPr/>
          <p:nvPr/>
        </p:nvSpPr>
        <p:spPr bwMode="auto">
          <a:xfrm>
            <a:off x="1517621" y="453385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6" name="Träne 100">
            <a:extLst>
              <a:ext uri="{FF2B5EF4-FFF2-40B4-BE49-F238E27FC236}">
                <a16:creationId xmlns:a16="http://schemas.microsoft.com/office/drawing/2014/main" id="{29CF1DC7-9BBC-92A4-367F-D5A281B40ABF}"/>
              </a:ext>
            </a:extLst>
          </p:cNvPr>
          <p:cNvSpPr/>
          <p:nvPr/>
        </p:nvSpPr>
        <p:spPr bwMode="auto">
          <a:xfrm>
            <a:off x="1738734" y="453385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43" name="Träne 96">
            <a:extLst>
              <a:ext uri="{FF2B5EF4-FFF2-40B4-BE49-F238E27FC236}">
                <a16:creationId xmlns:a16="http://schemas.microsoft.com/office/drawing/2014/main" id="{74E83F16-8812-0FA4-94F9-B4BB4E941C67}"/>
              </a:ext>
            </a:extLst>
          </p:cNvPr>
          <p:cNvSpPr/>
          <p:nvPr/>
        </p:nvSpPr>
        <p:spPr bwMode="auto">
          <a:xfrm>
            <a:off x="1748425" y="430352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44" name="Träne 100">
            <a:extLst>
              <a:ext uri="{FF2B5EF4-FFF2-40B4-BE49-F238E27FC236}">
                <a16:creationId xmlns:a16="http://schemas.microsoft.com/office/drawing/2014/main" id="{5AEE3CEB-0181-4C47-72B8-183BA3E297BC}"/>
              </a:ext>
            </a:extLst>
          </p:cNvPr>
          <p:cNvSpPr/>
          <p:nvPr/>
        </p:nvSpPr>
        <p:spPr bwMode="auto">
          <a:xfrm>
            <a:off x="2657781" y="453385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45" name="Träne 101">
            <a:extLst>
              <a:ext uri="{FF2B5EF4-FFF2-40B4-BE49-F238E27FC236}">
                <a16:creationId xmlns:a16="http://schemas.microsoft.com/office/drawing/2014/main" id="{C225B1FB-44F4-1440-B886-4BE8FA54E4C6}"/>
              </a:ext>
            </a:extLst>
          </p:cNvPr>
          <p:cNvSpPr/>
          <p:nvPr/>
        </p:nvSpPr>
        <p:spPr bwMode="auto">
          <a:xfrm>
            <a:off x="2879389" y="453385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46" name="Träne 98">
            <a:extLst>
              <a:ext uri="{FF2B5EF4-FFF2-40B4-BE49-F238E27FC236}">
                <a16:creationId xmlns:a16="http://schemas.microsoft.com/office/drawing/2014/main" id="{14CC447C-A4EF-FFB5-1A69-5716C7FA7190}"/>
              </a:ext>
            </a:extLst>
          </p:cNvPr>
          <p:cNvSpPr/>
          <p:nvPr/>
        </p:nvSpPr>
        <p:spPr bwMode="auto">
          <a:xfrm>
            <a:off x="2661609" y="430352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2895150C-005A-E995-843C-0C56D1EC44AE}"/>
              </a:ext>
            </a:extLst>
          </p:cNvPr>
          <p:cNvSpPr/>
          <p:nvPr/>
        </p:nvSpPr>
        <p:spPr bwMode="auto">
          <a:xfrm>
            <a:off x="1217054" y="1984123"/>
            <a:ext cx="2016041" cy="65015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7000" tIns="0" rIns="27000" bIns="0" rtlCol="0" anchor="ctr" anchorCtr="0"/>
          <a:lstStyle/>
          <a:p>
            <a:pPr marL="9525">
              <a:spcBef>
                <a:spcPts val="225"/>
              </a:spcBef>
              <a:buClr>
                <a:srgbClr val="003B4C"/>
              </a:buClr>
              <a:buSzPct val="100000"/>
            </a:pPr>
            <a:r>
              <a:rPr lang="en-US" sz="2000" b="1">
                <a:latin typeface="+mj-lt"/>
              </a:rPr>
              <a:t>Overnight: </a:t>
            </a:r>
          </a:p>
          <a:p>
            <a:pPr marL="9525">
              <a:spcBef>
                <a:spcPts val="225"/>
              </a:spcBef>
              <a:buClr>
                <a:srgbClr val="003B4C"/>
              </a:buClr>
              <a:buSzPct val="100000"/>
            </a:pPr>
            <a:r>
              <a:rPr lang="en-US" sz="2000" b="1">
                <a:latin typeface="+mj-lt"/>
              </a:rPr>
              <a:t>19% utilization</a:t>
            </a:r>
          </a:p>
        </p:txBody>
      </p: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B99464B1-B424-3BAE-A319-72172271FB96}"/>
              </a:ext>
            </a:extLst>
          </p:cNvPr>
          <p:cNvGrpSpPr/>
          <p:nvPr/>
        </p:nvGrpSpPr>
        <p:grpSpPr>
          <a:xfrm>
            <a:off x="3332462" y="1985460"/>
            <a:ext cx="4069130" cy="2767394"/>
            <a:chOff x="3332462" y="1985460"/>
            <a:chExt cx="4069130" cy="2767394"/>
          </a:xfrm>
        </p:grpSpPr>
        <p:sp>
          <p:nvSpPr>
            <p:cNvPr id="147" name="Träne 100">
              <a:extLst>
                <a:ext uri="{FF2B5EF4-FFF2-40B4-BE49-F238E27FC236}">
                  <a16:creationId xmlns:a16="http://schemas.microsoft.com/office/drawing/2014/main" id="{240E0DF2-BF85-8E75-1CCB-9B2206013CD3}"/>
                </a:ext>
              </a:extLst>
            </p:cNvPr>
            <p:cNvSpPr/>
            <p:nvPr/>
          </p:nvSpPr>
          <p:spPr bwMode="auto">
            <a:xfrm>
              <a:off x="3332462" y="4533853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62" name="Träne 98">
              <a:extLst>
                <a:ext uri="{FF2B5EF4-FFF2-40B4-BE49-F238E27FC236}">
                  <a16:creationId xmlns:a16="http://schemas.microsoft.com/office/drawing/2014/main" id="{9C87B3E2-6AE9-FE85-CEAC-46928CD90723}"/>
                </a:ext>
              </a:extLst>
            </p:cNvPr>
            <p:cNvSpPr/>
            <p:nvPr/>
          </p:nvSpPr>
          <p:spPr bwMode="auto">
            <a:xfrm>
              <a:off x="3336289" y="4303525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63" name="Träne 100">
              <a:extLst>
                <a:ext uri="{FF2B5EF4-FFF2-40B4-BE49-F238E27FC236}">
                  <a16:creationId xmlns:a16="http://schemas.microsoft.com/office/drawing/2014/main" id="{821697CE-87AD-399C-CC5A-F1EBE91C8A06}"/>
                </a:ext>
              </a:extLst>
            </p:cNvPr>
            <p:cNvSpPr/>
            <p:nvPr/>
          </p:nvSpPr>
          <p:spPr bwMode="auto">
            <a:xfrm>
              <a:off x="3703937" y="454355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64" name="Träne 98">
              <a:extLst>
                <a:ext uri="{FF2B5EF4-FFF2-40B4-BE49-F238E27FC236}">
                  <a16:creationId xmlns:a16="http://schemas.microsoft.com/office/drawing/2014/main" id="{11FEC0CA-71F1-C8CA-4554-0CA89F41776F}"/>
                </a:ext>
              </a:extLst>
            </p:cNvPr>
            <p:cNvSpPr/>
            <p:nvPr/>
          </p:nvSpPr>
          <p:spPr bwMode="auto">
            <a:xfrm>
              <a:off x="3707764" y="431322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65" name="Träne 100">
              <a:extLst>
                <a:ext uri="{FF2B5EF4-FFF2-40B4-BE49-F238E27FC236}">
                  <a16:creationId xmlns:a16="http://schemas.microsoft.com/office/drawing/2014/main" id="{5E823649-90B0-6F30-AF7A-97BE1F7EF057}"/>
                </a:ext>
              </a:extLst>
            </p:cNvPr>
            <p:cNvSpPr/>
            <p:nvPr/>
          </p:nvSpPr>
          <p:spPr bwMode="auto">
            <a:xfrm>
              <a:off x="4084883" y="454355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66" name="Träne 98">
              <a:extLst>
                <a:ext uri="{FF2B5EF4-FFF2-40B4-BE49-F238E27FC236}">
                  <a16:creationId xmlns:a16="http://schemas.microsoft.com/office/drawing/2014/main" id="{0391FF4F-471F-1E44-642B-99A3D3784D14}"/>
                </a:ext>
              </a:extLst>
            </p:cNvPr>
            <p:cNvSpPr/>
            <p:nvPr/>
          </p:nvSpPr>
          <p:spPr bwMode="auto">
            <a:xfrm>
              <a:off x="4088710" y="431322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67" name="Träne 100">
              <a:extLst>
                <a:ext uri="{FF2B5EF4-FFF2-40B4-BE49-F238E27FC236}">
                  <a16:creationId xmlns:a16="http://schemas.microsoft.com/office/drawing/2014/main" id="{89777B05-BE63-9CCF-27E3-9D5CC4870ED0}"/>
                </a:ext>
              </a:extLst>
            </p:cNvPr>
            <p:cNvSpPr/>
            <p:nvPr/>
          </p:nvSpPr>
          <p:spPr bwMode="auto">
            <a:xfrm>
              <a:off x="4465829" y="454355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68" name="Träne 98">
              <a:extLst>
                <a:ext uri="{FF2B5EF4-FFF2-40B4-BE49-F238E27FC236}">
                  <a16:creationId xmlns:a16="http://schemas.microsoft.com/office/drawing/2014/main" id="{0F815FA6-E7AC-A4BD-5B7F-E175300AFED6}"/>
                </a:ext>
              </a:extLst>
            </p:cNvPr>
            <p:cNvSpPr/>
            <p:nvPr/>
          </p:nvSpPr>
          <p:spPr bwMode="auto">
            <a:xfrm>
              <a:off x="4469656" y="431322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69" name="Träne 100">
              <a:extLst>
                <a:ext uri="{FF2B5EF4-FFF2-40B4-BE49-F238E27FC236}">
                  <a16:creationId xmlns:a16="http://schemas.microsoft.com/office/drawing/2014/main" id="{E024C79B-DB61-8B87-0DF6-AED46F2C4913}"/>
                </a:ext>
              </a:extLst>
            </p:cNvPr>
            <p:cNvSpPr/>
            <p:nvPr/>
          </p:nvSpPr>
          <p:spPr bwMode="auto">
            <a:xfrm>
              <a:off x="4837722" y="454355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0" name="Träne 98">
              <a:extLst>
                <a:ext uri="{FF2B5EF4-FFF2-40B4-BE49-F238E27FC236}">
                  <a16:creationId xmlns:a16="http://schemas.microsoft.com/office/drawing/2014/main" id="{7DF9A53D-C5BB-6F2C-99BE-8793CFEFD461}"/>
                </a:ext>
              </a:extLst>
            </p:cNvPr>
            <p:cNvSpPr/>
            <p:nvPr/>
          </p:nvSpPr>
          <p:spPr bwMode="auto">
            <a:xfrm>
              <a:off x="4841550" y="431322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1" name="Träne 100">
              <a:extLst>
                <a:ext uri="{FF2B5EF4-FFF2-40B4-BE49-F238E27FC236}">
                  <a16:creationId xmlns:a16="http://schemas.microsoft.com/office/drawing/2014/main" id="{F0D6AA2B-4CA8-CC19-1A01-A7E8E089947D}"/>
                </a:ext>
              </a:extLst>
            </p:cNvPr>
            <p:cNvSpPr/>
            <p:nvPr/>
          </p:nvSpPr>
          <p:spPr bwMode="auto">
            <a:xfrm>
              <a:off x="5191513" y="454355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2" name="Träne 98">
              <a:extLst>
                <a:ext uri="{FF2B5EF4-FFF2-40B4-BE49-F238E27FC236}">
                  <a16:creationId xmlns:a16="http://schemas.microsoft.com/office/drawing/2014/main" id="{2C5154AC-F6E1-5563-73FB-C66F0A2697E8}"/>
                </a:ext>
              </a:extLst>
            </p:cNvPr>
            <p:cNvSpPr/>
            <p:nvPr/>
          </p:nvSpPr>
          <p:spPr bwMode="auto">
            <a:xfrm>
              <a:off x="5195340" y="431322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3" name="Träne 100">
              <a:extLst>
                <a:ext uri="{FF2B5EF4-FFF2-40B4-BE49-F238E27FC236}">
                  <a16:creationId xmlns:a16="http://schemas.microsoft.com/office/drawing/2014/main" id="{08D4372D-41C0-D3AA-581B-534564158B59}"/>
                </a:ext>
              </a:extLst>
            </p:cNvPr>
            <p:cNvSpPr/>
            <p:nvPr/>
          </p:nvSpPr>
          <p:spPr bwMode="auto">
            <a:xfrm>
              <a:off x="5581321" y="454355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4" name="Träne 98">
              <a:extLst>
                <a:ext uri="{FF2B5EF4-FFF2-40B4-BE49-F238E27FC236}">
                  <a16:creationId xmlns:a16="http://schemas.microsoft.com/office/drawing/2014/main" id="{68582793-20C2-79B1-E16F-54DDB7286613}"/>
                </a:ext>
              </a:extLst>
            </p:cNvPr>
            <p:cNvSpPr/>
            <p:nvPr/>
          </p:nvSpPr>
          <p:spPr bwMode="auto">
            <a:xfrm>
              <a:off x="5585148" y="431322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5" name="Träne 100">
              <a:extLst>
                <a:ext uri="{FF2B5EF4-FFF2-40B4-BE49-F238E27FC236}">
                  <a16:creationId xmlns:a16="http://schemas.microsoft.com/office/drawing/2014/main" id="{57706D1E-DA7C-79D5-E7F4-D1722B46B0D9}"/>
                </a:ext>
              </a:extLst>
            </p:cNvPr>
            <p:cNvSpPr/>
            <p:nvPr/>
          </p:nvSpPr>
          <p:spPr bwMode="auto">
            <a:xfrm>
              <a:off x="5937558" y="454355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6" name="Träne 98">
              <a:extLst>
                <a:ext uri="{FF2B5EF4-FFF2-40B4-BE49-F238E27FC236}">
                  <a16:creationId xmlns:a16="http://schemas.microsoft.com/office/drawing/2014/main" id="{D396B32A-A6E7-554E-F081-B9B4936CC869}"/>
                </a:ext>
              </a:extLst>
            </p:cNvPr>
            <p:cNvSpPr/>
            <p:nvPr/>
          </p:nvSpPr>
          <p:spPr bwMode="auto">
            <a:xfrm>
              <a:off x="5941385" y="431322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7" name="Träne 100">
              <a:extLst>
                <a:ext uri="{FF2B5EF4-FFF2-40B4-BE49-F238E27FC236}">
                  <a16:creationId xmlns:a16="http://schemas.microsoft.com/office/drawing/2014/main" id="{AC81CBC3-9541-C115-3433-E29AF1BB4EB9}"/>
                </a:ext>
              </a:extLst>
            </p:cNvPr>
            <p:cNvSpPr/>
            <p:nvPr/>
          </p:nvSpPr>
          <p:spPr bwMode="auto">
            <a:xfrm>
              <a:off x="6288582" y="454355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8" name="Träne 98">
              <a:extLst>
                <a:ext uri="{FF2B5EF4-FFF2-40B4-BE49-F238E27FC236}">
                  <a16:creationId xmlns:a16="http://schemas.microsoft.com/office/drawing/2014/main" id="{D9ABA51B-E7AC-4D70-C202-94F493D7CF8B}"/>
                </a:ext>
              </a:extLst>
            </p:cNvPr>
            <p:cNvSpPr/>
            <p:nvPr/>
          </p:nvSpPr>
          <p:spPr bwMode="auto">
            <a:xfrm>
              <a:off x="6292410" y="431322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92" name="Textfeld 123">
              <a:extLst>
                <a:ext uri="{FF2B5EF4-FFF2-40B4-BE49-F238E27FC236}">
                  <a16:creationId xmlns:a16="http://schemas.microsoft.com/office/drawing/2014/main" id="{A5049928-E538-391E-5C8B-5CFC2A2B3ACC}"/>
                </a:ext>
              </a:extLst>
            </p:cNvPr>
            <p:cNvSpPr txBox="1"/>
            <p:nvPr/>
          </p:nvSpPr>
          <p:spPr>
            <a:xfrm>
              <a:off x="4363934" y="3942647"/>
              <a:ext cx="146135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de-DE" sz="2000" b="1" kern="0" dirty="0">
                  <a:solidFill>
                    <a:srgbClr val="FFC000"/>
                  </a:solidFill>
                  <a:latin typeface="+mj-lt"/>
                </a:rPr>
                <a:t>3.5 MW</a:t>
              </a:r>
            </a:p>
          </p:txBody>
        </p:sp>
        <p:cxnSp>
          <p:nvCxnSpPr>
            <p:cNvPr id="193" name="Gerader Verbinder 51">
              <a:extLst>
                <a:ext uri="{FF2B5EF4-FFF2-40B4-BE49-F238E27FC236}">
                  <a16:creationId xmlns:a16="http://schemas.microsoft.com/office/drawing/2014/main" id="{8435807A-A7E2-D88D-5858-979E8614DC92}"/>
                </a:ext>
              </a:extLst>
            </p:cNvPr>
            <p:cNvCxnSpPr/>
            <p:nvPr/>
          </p:nvCxnSpPr>
          <p:spPr bwMode="auto">
            <a:xfrm>
              <a:off x="4547282" y="4296253"/>
              <a:ext cx="785159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FC3D1079-96A6-3D5B-C1C2-499C6545CDE7}"/>
                </a:ext>
              </a:extLst>
            </p:cNvPr>
            <p:cNvSpPr/>
            <p:nvPr/>
          </p:nvSpPr>
          <p:spPr bwMode="auto">
            <a:xfrm>
              <a:off x="3988060" y="1985460"/>
              <a:ext cx="3413532" cy="66688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27000" tIns="0" rIns="27000" bIns="0" rtlCol="0" anchor="ctr" anchorCtr="0"/>
            <a:lstStyle/>
            <a:p>
              <a:pPr marL="9525">
                <a:spcBef>
                  <a:spcPts val="225"/>
                </a:spcBef>
                <a:buClr>
                  <a:srgbClr val="003B4C"/>
                </a:buClr>
                <a:buSzPct val="100000"/>
              </a:pPr>
              <a:r>
                <a:rPr lang="en-US" sz="2000" b="1">
                  <a:latin typeface="+mj-lt"/>
                </a:rPr>
                <a:t>Opportunity: </a:t>
              </a:r>
              <a:br>
                <a:rPr lang="en-US" sz="2000" b="1">
                  <a:latin typeface="+mj-lt"/>
                </a:rPr>
              </a:br>
              <a:r>
                <a:rPr lang="en-US" sz="2000" b="1">
                  <a:latin typeface="+mj-lt"/>
                </a:rPr>
                <a:t>37% utilization</a:t>
              </a:r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C7B027DC-5286-BEBA-42D7-AC28CCEA0EF2}"/>
              </a:ext>
            </a:extLst>
          </p:cNvPr>
          <p:cNvGrpSpPr/>
          <p:nvPr/>
        </p:nvGrpSpPr>
        <p:grpSpPr>
          <a:xfrm>
            <a:off x="6745994" y="1810206"/>
            <a:ext cx="3183161" cy="2958488"/>
            <a:chOff x="6745994" y="1810206"/>
            <a:chExt cx="3183161" cy="2958488"/>
          </a:xfrm>
        </p:grpSpPr>
        <p:sp>
          <p:nvSpPr>
            <p:cNvPr id="179" name="Träne 99">
              <a:extLst>
                <a:ext uri="{FF2B5EF4-FFF2-40B4-BE49-F238E27FC236}">
                  <a16:creationId xmlns:a16="http://schemas.microsoft.com/office/drawing/2014/main" id="{5AB4CB06-6119-8CF7-3D1D-F44270A508BF}"/>
                </a:ext>
              </a:extLst>
            </p:cNvPr>
            <p:cNvSpPr/>
            <p:nvPr/>
          </p:nvSpPr>
          <p:spPr bwMode="auto">
            <a:xfrm>
              <a:off x="7204767" y="455803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0" name="Träne 100">
              <a:extLst>
                <a:ext uri="{FF2B5EF4-FFF2-40B4-BE49-F238E27FC236}">
                  <a16:creationId xmlns:a16="http://schemas.microsoft.com/office/drawing/2014/main" id="{150C73A9-5AF2-1931-74AA-70363898A1FB}"/>
                </a:ext>
              </a:extLst>
            </p:cNvPr>
            <p:cNvSpPr/>
            <p:nvPr/>
          </p:nvSpPr>
          <p:spPr bwMode="auto">
            <a:xfrm>
              <a:off x="7425880" y="455803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1" name="Träne 99">
              <a:extLst>
                <a:ext uri="{FF2B5EF4-FFF2-40B4-BE49-F238E27FC236}">
                  <a16:creationId xmlns:a16="http://schemas.microsoft.com/office/drawing/2014/main" id="{E9DB39AB-CBE6-D562-39C2-E8B573B0005C}"/>
                </a:ext>
              </a:extLst>
            </p:cNvPr>
            <p:cNvSpPr/>
            <p:nvPr/>
          </p:nvSpPr>
          <p:spPr bwMode="auto">
            <a:xfrm>
              <a:off x="6745994" y="455803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2" name="Träne 100">
              <a:extLst>
                <a:ext uri="{FF2B5EF4-FFF2-40B4-BE49-F238E27FC236}">
                  <a16:creationId xmlns:a16="http://schemas.microsoft.com/office/drawing/2014/main" id="{A44A6E59-D7A1-F2A2-7E85-7720D02A42B7}"/>
                </a:ext>
              </a:extLst>
            </p:cNvPr>
            <p:cNvSpPr/>
            <p:nvPr/>
          </p:nvSpPr>
          <p:spPr bwMode="auto">
            <a:xfrm>
              <a:off x="6967107" y="455803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3" name="Träne 101">
              <a:extLst>
                <a:ext uri="{FF2B5EF4-FFF2-40B4-BE49-F238E27FC236}">
                  <a16:creationId xmlns:a16="http://schemas.microsoft.com/office/drawing/2014/main" id="{FAA5BCE0-DF72-8680-1DEB-6FEEFB551953}"/>
                </a:ext>
              </a:extLst>
            </p:cNvPr>
            <p:cNvSpPr/>
            <p:nvPr/>
          </p:nvSpPr>
          <p:spPr bwMode="auto">
            <a:xfrm>
              <a:off x="8107762" y="455803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4" name="Träne 99">
              <a:extLst>
                <a:ext uri="{FF2B5EF4-FFF2-40B4-BE49-F238E27FC236}">
                  <a16:creationId xmlns:a16="http://schemas.microsoft.com/office/drawing/2014/main" id="{8F60CF2C-0FAF-F3F4-F35C-023FE4D6A4A4}"/>
                </a:ext>
              </a:extLst>
            </p:cNvPr>
            <p:cNvSpPr/>
            <p:nvPr/>
          </p:nvSpPr>
          <p:spPr bwMode="auto">
            <a:xfrm>
              <a:off x="8816857" y="454201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5" name="Träne 100">
              <a:extLst>
                <a:ext uri="{FF2B5EF4-FFF2-40B4-BE49-F238E27FC236}">
                  <a16:creationId xmlns:a16="http://schemas.microsoft.com/office/drawing/2014/main" id="{4F49ACFD-A467-9AD8-FF78-DD3F1ED9A627}"/>
                </a:ext>
              </a:extLst>
            </p:cNvPr>
            <p:cNvSpPr/>
            <p:nvPr/>
          </p:nvSpPr>
          <p:spPr bwMode="auto">
            <a:xfrm>
              <a:off x="9037971" y="454201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6" name="Träne 101">
              <a:extLst>
                <a:ext uri="{FF2B5EF4-FFF2-40B4-BE49-F238E27FC236}">
                  <a16:creationId xmlns:a16="http://schemas.microsoft.com/office/drawing/2014/main" id="{BC315AB7-237C-7621-72B5-4023142A701B}"/>
                </a:ext>
              </a:extLst>
            </p:cNvPr>
            <p:cNvSpPr/>
            <p:nvPr/>
          </p:nvSpPr>
          <p:spPr bwMode="auto">
            <a:xfrm>
              <a:off x="9259578" y="454201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7" name="Träne 99">
              <a:extLst>
                <a:ext uri="{FF2B5EF4-FFF2-40B4-BE49-F238E27FC236}">
                  <a16:creationId xmlns:a16="http://schemas.microsoft.com/office/drawing/2014/main" id="{DD38161F-9405-9C2A-A223-0311304BC120}"/>
                </a:ext>
              </a:extLst>
            </p:cNvPr>
            <p:cNvSpPr/>
            <p:nvPr/>
          </p:nvSpPr>
          <p:spPr bwMode="auto">
            <a:xfrm>
              <a:off x="8358084" y="454201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8" name="Träne 100">
              <a:extLst>
                <a:ext uri="{FF2B5EF4-FFF2-40B4-BE49-F238E27FC236}">
                  <a16:creationId xmlns:a16="http://schemas.microsoft.com/office/drawing/2014/main" id="{4F9B491A-CFE4-38A6-CA0A-5043BD45D5A1}"/>
                </a:ext>
              </a:extLst>
            </p:cNvPr>
            <p:cNvSpPr/>
            <p:nvPr/>
          </p:nvSpPr>
          <p:spPr bwMode="auto">
            <a:xfrm>
              <a:off x="8579198" y="454201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9" name="Träne 100">
              <a:extLst>
                <a:ext uri="{FF2B5EF4-FFF2-40B4-BE49-F238E27FC236}">
                  <a16:creationId xmlns:a16="http://schemas.microsoft.com/office/drawing/2014/main" id="{581E9956-F2C8-8652-7021-377E684140DE}"/>
                </a:ext>
              </a:extLst>
            </p:cNvPr>
            <p:cNvSpPr/>
            <p:nvPr/>
          </p:nvSpPr>
          <p:spPr bwMode="auto">
            <a:xfrm>
              <a:off x="9498245" y="454201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90" name="Träne 101">
              <a:extLst>
                <a:ext uri="{FF2B5EF4-FFF2-40B4-BE49-F238E27FC236}">
                  <a16:creationId xmlns:a16="http://schemas.microsoft.com/office/drawing/2014/main" id="{9E7A6E4C-560A-DF76-54A7-0575B508FFE7}"/>
                </a:ext>
              </a:extLst>
            </p:cNvPr>
            <p:cNvSpPr/>
            <p:nvPr/>
          </p:nvSpPr>
          <p:spPr bwMode="auto">
            <a:xfrm>
              <a:off x="9719853" y="454201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91" name="Textfeld 123">
              <a:extLst>
                <a:ext uri="{FF2B5EF4-FFF2-40B4-BE49-F238E27FC236}">
                  <a16:creationId xmlns:a16="http://schemas.microsoft.com/office/drawing/2014/main" id="{A2777DC4-885C-22DD-710A-F5502B620927}"/>
                </a:ext>
              </a:extLst>
            </p:cNvPr>
            <p:cNvSpPr txBox="1"/>
            <p:nvPr/>
          </p:nvSpPr>
          <p:spPr>
            <a:xfrm>
              <a:off x="7706586" y="4368584"/>
              <a:ext cx="72341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de-DE" sz="2000" b="1" kern="0">
                  <a:solidFill>
                    <a:srgbClr val="FFC000"/>
                  </a:solidFill>
                  <a:latin typeface="+mj-lt"/>
                </a:rPr>
                <a:t>…</a:t>
              </a:r>
            </a:p>
          </p:txBody>
        </p:sp>
        <p:sp>
          <p:nvSpPr>
            <p:cNvPr id="320" name="Textfeld 123">
              <a:extLst>
                <a:ext uri="{FF2B5EF4-FFF2-40B4-BE49-F238E27FC236}">
                  <a16:creationId xmlns:a16="http://schemas.microsoft.com/office/drawing/2014/main" id="{4B5E1444-7A47-7921-87DC-DBBB2A38C034}"/>
                </a:ext>
              </a:extLst>
            </p:cNvPr>
            <p:cNvSpPr txBox="1"/>
            <p:nvPr/>
          </p:nvSpPr>
          <p:spPr>
            <a:xfrm>
              <a:off x="7401592" y="4190416"/>
              <a:ext cx="117968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de-DE" sz="2000" b="1" kern="0">
                  <a:solidFill>
                    <a:srgbClr val="FFC000"/>
                  </a:solidFill>
                  <a:latin typeface="+mj-lt"/>
                </a:rPr>
                <a:t>1.7 MW</a:t>
              </a:r>
            </a:p>
          </p:txBody>
        </p:sp>
        <p:cxnSp>
          <p:nvCxnSpPr>
            <p:cNvPr id="321" name="Gerader Verbinder 51">
              <a:extLst>
                <a:ext uri="{FF2B5EF4-FFF2-40B4-BE49-F238E27FC236}">
                  <a16:creationId xmlns:a16="http://schemas.microsoft.com/office/drawing/2014/main" id="{7C2EF74D-D64A-3A31-876B-13AAA0607295}"/>
                </a:ext>
              </a:extLst>
            </p:cNvPr>
            <p:cNvCxnSpPr/>
            <p:nvPr/>
          </p:nvCxnSpPr>
          <p:spPr bwMode="auto">
            <a:xfrm>
              <a:off x="7435567" y="4544428"/>
              <a:ext cx="785159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41725C9E-11CE-1D71-48DE-CCC6067BE15B}"/>
                </a:ext>
              </a:extLst>
            </p:cNvPr>
            <p:cNvSpPr/>
            <p:nvPr/>
          </p:nvSpPr>
          <p:spPr bwMode="auto">
            <a:xfrm>
              <a:off x="6745994" y="1810206"/>
              <a:ext cx="3084200" cy="65015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27000" tIns="0" rIns="27000" bIns="0" rtlCol="0" anchor="ctr" anchorCtr="0"/>
            <a:lstStyle/>
            <a:p>
              <a:pPr marL="9525">
                <a:spcBef>
                  <a:spcPts val="225"/>
                </a:spcBef>
                <a:buClr>
                  <a:srgbClr val="003B4C"/>
                </a:buClr>
                <a:buSzPct val="100000"/>
              </a:pPr>
              <a:r>
                <a:rPr lang="en-US" sz="2000" b="1">
                  <a:latin typeface="+mj-lt"/>
                </a:rPr>
                <a:t>IMC: </a:t>
              </a:r>
              <a:r>
                <a:rPr lang="en-US" sz="2000" b="1">
                  <a:highlight>
                    <a:srgbClr val="00FF00"/>
                  </a:highlight>
                  <a:latin typeface="+mj-lt"/>
                </a:rPr>
                <a:t>75%</a:t>
              </a:r>
              <a:r>
                <a:rPr lang="en-US" sz="2000" b="1">
                  <a:latin typeface="+mj-lt"/>
                </a:rPr>
                <a:t> utilization</a:t>
              </a:r>
            </a:p>
          </p:txBody>
        </p:sp>
        <p:sp>
          <p:nvSpPr>
            <p:cNvPr id="325" name="Rectangle: Diagonal Corners Rounded 324">
              <a:extLst>
                <a:ext uri="{FF2B5EF4-FFF2-40B4-BE49-F238E27FC236}">
                  <a16:creationId xmlns:a16="http://schemas.microsoft.com/office/drawing/2014/main" id="{7A060E23-BE71-2598-A7B4-57D596A0DC10}"/>
                </a:ext>
              </a:extLst>
            </p:cNvPr>
            <p:cNvSpPr/>
            <p:nvPr/>
          </p:nvSpPr>
          <p:spPr>
            <a:xfrm>
              <a:off x="6745994" y="2378343"/>
              <a:ext cx="3090602" cy="910318"/>
            </a:xfrm>
            <a:prstGeom prst="round2DiagRect">
              <a:avLst/>
            </a:prstGeom>
            <a:solidFill>
              <a:schemeClr val="accent1"/>
            </a:solidFill>
            <a:ln w="9525" cap="flat" cmpd="sng" algn="ctr">
              <a:solidFill>
                <a:srgbClr val="00457E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Remaining 25% can be used to charge EVs during the night</a:t>
              </a:r>
            </a:p>
          </p:txBody>
        </p:sp>
      </p:grp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78F8331D-7FE5-25B3-58F8-7F3654B8F59E}"/>
              </a:ext>
            </a:extLst>
          </p:cNvPr>
          <p:cNvGrpSpPr>
            <a:grpSpLocks noChangeAspect="1"/>
          </p:cNvGrpSpPr>
          <p:nvPr/>
        </p:nvGrpSpPr>
        <p:grpSpPr>
          <a:xfrm>
            <a:off x="9601161" y="933708"/>
            <a:ext cx="884018" cy="731520"/>
            <a:chOff x="5795900" y="1243054"/>
            <a:chExt cx="755310" cy="625015"/>
          </a:xfrm>
          <a:solidFill>
            <a:srgbClr val="92D050"/>
          </a:solidFill>
        </p:grpSpPr>
        <p:grpSp>
          <p:nvGrpSpPr>
            <p:cNvPr id="327" name="Graphic 22" descr="Bus with solid fill">
              <a:extLst>
                <a:ext uri="{FF2B5EF4-FFF2-40B4-BE49-F238E27FC236}">
                  <a16:creationId xmlns:a16="http://schemas.microsoft.com/office/drawing/2014/main" id="{1770A676-AD59-4548-C008-2BC7A5062FD3}"/>
                </a:ext>
              </a:extLst>
            </p:cNvPr>
            <p:cNvGrpSpPr/>
            <p:nvPr/>
          </p:nvGrpSpPr>
          <p:grpSpPr>
            <a:xfrm>
              <a:off x="5926195" y="1243054"/>
              <a:ext cx="625015" cy="625015"/>
              <a:chOff x="2239321" y="1566946"/>
              <a:chExt cx="914400" cy="914400"/>
            </a:xfrm>
            <a:grpFill/>
          </p:grpSpPr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04930793-66DA-9D52-AFDF-36C60BB82EF6}"/>
                  </a:ext>
                </a:extLst>
              </p:cNvPr>
              <p:cNvSpPr/>
              <p:nvPr/>
            </p:nvSpPr>
            <p:spPr>
              <a:xfrm>
                <a:off x="2277421" y="1794593"/>
                <a:ext cx="838200" cy="420052"/>
              </a:xfrm>
              <a:custGeom>
                <a:avLst/>
                <a:gdLst>
                  <a:gd name="connsiteX0" fmla="*/ 38100 w 838200"/>
                  <a:gd name="connsiteY0" fmla="*/ 58103 h 420052"/>
                  <a:gd name="connsiteX1" fmla="*/ 57150 w 838200"/>
                  <a:gd name="connsiteY1" fmla="*/ 39053 h 420052"/>
                  <a:gd name="connsiteX2" fmla="*/ 190500 w 838200"/>
                  <a:gd name="connsiteY2" fmla="*/ 39053 h 420052"/>
                  <a:gd name="connsiteX3" fmla="*/ 190500 w 838200"/>
                  <a:gd name="connsiteY3" fmla="*/ 191453 h 420052"/>
                  <a:gd name="connsiteX4" fmla="*/ 38100 w 838200"/>
                  <a:gd name="connsiteY4" fmla="*/ 191453 h 420052"/>
                  <a:gd name="connsiteX5" fmla="*/ 38100 w 838200"/>
                  <a:gd name="connsiteY5" fmla="*/ 58103 h 420052"/>
                  <a:gd name="connsiteX6" fmla="*/ 228600 w 838200"/>
                  <a:gd name="connsiteY6" fmla="*/ 39053 h 420052"/>
                  <a:gd name="connsiteX7" fmla="*/ 381000 w 838200"/>
                  <a:gd name="connsiteY7" fmla="*/ 39053 h 420052"/>
                  <a:gd name="connsiteX8" fmla="*/ 381000 w 838200"/>
                  <a:gd name="connsiteY8" fmla="*/ 191453 h 420052"/>
                  <a:gd name="connsiteX9" fmla="*/ 228600 w 838200"/>
                  <a:gd name="connsiteY9" fmla="*/ 191453 h 420052"/>
                  <a:gd name="connsiteX10" fmla="*/ 228600 w 838200"/>
                  <a:gd name="connsiteY10" fmla="*/ 39053 h 420052"/>
                  <a:gd name="connsiteX11" fmla="*/ 419100 w 838200"/>
                  <a:gd name="connsiteY11" fmla="*/ 39053 h 420052"/>
                  <a:gd name="connsiteX12" fmla="*/ 571500 w 838200"/>
                  <a:gd name="connsiteY12" fmla="*/ 39053 h 420052"/>
                  <a:gd name="connsiteX13" fmla="*/ 571500 w 838200"/>
                  <a:gd name="connsiteY13" fmla="*/ 191453 h 420052"/>
                  <a:gd name="connsiteX14" fmla="*/ 419100 w 838200"/>
                  <a:gd name="connsiteY14" fmla="*/ 191453 h 420052"/>
                  <a:gd name="connsiteX15" fmla="*/ 419100 w 838200"/>
                  <a:gd name="connsiteY15" fmla="*/ 39053 h 420052"/>
                  <a:gd name="connsiteX16" fmla="*/ 609600 w 838200"/>
                  <a:gd name="connsiteY16" fmla="*/ 39053 h 420052"/>
                  <a:gd name="connsiteX17" fmla="*/ 736283 w 838200"/>
                  <a:gd name="connsiteY17" fmla="*/ 39053 h 420052"/>
                  <a:gd name="connsiteX18" fmla="*/ 773430 w 838200"/>
                  <a:gd name="connsiteY18" fmla="*/ 70485 h 420052"/>
                  <a:gd name="connsiteX19" fmla="*/ 795338 w 838200"/>
                  <a:gd name="connsiteY19" fmla="*/ 205740 h 420052"/>
                  <a:gd name="connsiteX20" fmla="*/ 799148 w 838200"/>
                  <a:gd name="connsiteY20" fmla="*/ 248603 h 420052"/>
                  <a:gd name="connsiteX21" fmla="*/ 666750 w 838200"/>
                  <a:gd name="connsiteY21" fmla="*/ 248603 h 420052"/>
                  <a:gd name="connsiteX22" fmla="*/ 609600 w 838200"/>
                  <a:gd name="connsiteY22" fmla="*/ 191453 h 420052"/>
                  <a:gd name="connsiteX23" fmla="*/ 609600 w 838200"/>
                  <a:gd name="connsiteY23" fmla="*/ 39053 h 420052"/>
                  <a:gd name="connsiteX24" fmla="*/ 0 w 838200"/>
                  <a:gd name="connsiteY24" fmla="*/ 39053 h 420052"/>
                  <a:gd name="connsiteX25" fmla="*/ 0 w 838200"/>
                  <a:gd name="connsiteY25" fmla="*/ 381953 h 420052"/>
                  <a:gd name="connsiteX26" fmla="*/ 38100 w 838200"/>
                  <a:gd name="connsiteY26" fmla="*/ 420053 h 420052"/>
                  <a:gd name="connsiteX27" fmla="*/ 40005 w 838200"/>
                  <a:gd name="connsiteY27" fmla="*/ 420053 h 420052"/>
                  <a:gd name="connsiteX28" fmla="*/ 38100 w 838200"/>
                  <a:gd name="connsiteY28" fmla="*/ 401003 h 420052"/>
                  <a:gd name="connsiteX29" fmla="*/ 133350 w 838200"/>
                  <a:gd name="connsiteY29" fmla="*/ 305753 h 420052"/>
                  <a:gd name="connsiteX30" fmla="*/ 228600 w 838200"/>
                  <a:gd name="connsiteY30" fmla="*/ 401003 h 420052"/>
                  <a:gd name="connsiteX31" fmla="*/ 226695 w 838200"/>
                  <a:gd name="connsiteY31" fmla="*/ 420053 h 420052"/>
                  <a:gd name="connsiteX32" fmla="*/ 573405 w 838200"/>
                  <a:gd name="connsiteY32" fmla="*/ 420053 h 420052"/>
                  <a:gd name="connsiteX33" fmla="*/ 571500 w 838200"/>
                  <a:gd name="connsiteY33" fmla="*/ 401003 h 420052"/>
                  <a:gd name="connsiteX34" fmla="*/ 666750 w 838200"/>
                  <a:gd name="connsiteY34" fmla="*/ 305753 h 420052"/>
                  <a:gd name="connsiteX35" fmla="*/ 762000 w 838200"/>
                  <a:gd name="connsiteY35" fmla="*/ 401003 h 420052"/>
                  <a:gd name="connsiteX36" fmla="*/ 760095 w 838200"/>
                  <a:gd name="connsiteY36" fmla="*/ 420053 h 420052"/>
                  <a:gd name="connsiteX37" fmla="*/ 800100 w 838200"/>
                  <a:gd name="connsiteY37" fmla="*/ 420053 h 420052"/>
                  <a:gd name="connsiteX38" fmla="*/ 838200 w 838200"/>
                  <a:gd name="connsiteY38" fmla="*/ 381953 h 420052"/>
                  <a:gd name="connsiteX39" fmla="*/ 838200 w 838200"/>
                  <a:gd name="connsiteY39" fmla="*/ 260033 h 420052"/>
                  <a:gd name="connsiteX40" fmla="*/ 833438 w 838200"/>
                  <a:gd name="connsiteY40" fmla="*/ 199073 h 420052"/>
                  <a:gd name="connsiteX41" fmla="*/ 811530 w 838200"/>
                  <a:gd name="connsiteY41" fmla="*/ 62865 h 420052"/>
                  <a:gd name="connsiteX42" fmla="*/ 736283 w 838200"/>
                  <a:gd name="connsiteY42" fmla="*/ 0 h 420052"/>
                  <a:gd name="connsiteX43" fmla="*/ 38100 w 838200"/>
                  <a:gd name="connsiteY43" fmla="*/ 0 h 420052"/>
                  <a:gd name="connsiteX44" fmla="*/ 0 w 838200"/>
                  <a:gd name="connsiteY44" fmla="*/ 39053 h 420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8200" h="420052">
                    <a:moveTo>
                      <a:pt x="38100" y="58103"/>
                    </a:moveTo>
                    <a:cubicBezTo>
                      <a:pt x="38100" y="47625"/>
                      <a:pt x="46672" y="39053"/>
                      <a:pt x="57150" y="39053"/>
                    </a:cubicBezTo>
                    <a:lnTo>
                      <a:pt x="190500" y="39053"/>
                    </a:lnTo>
                    <a:lnTo>
                      <a:pt x="190500" y="191453"/>
                    </a:lnTo>
                    <a:lnTo>
                      <a:pt x="38100" y="191453"/>
                    </a:lnTo>
                    <a:lnTo>
                      <a:pt x="38100" y="58103"/>
                    </a:lnTo>
                    <a:close/>
                    <a:moveTo>
                      <a:pt x="228600" y="39053"/>
                    </a:moveTo>
                    <a:lnTo>
                      <a:pt x="381000" y="39053"/>
                    </a:lnTo>
                    <a:lnTo>
                      <a:pt x="381000" y="191453"/>
                    </a:lnTo>
                    <a:lnTo>
                      <a:pt x="228600" y="191453"/>
                    </a:lnTo>
                    <a:lnTo>
                      <a:pt x="228600" y="39053"/>
                    </a:lnTo>
                    <a:close/>
                    <a:moveTo>
                      <a:pt x="419100" y="39053"/>
                    </a:moveTo>
                    <a:lnTo>
                      <a:pt x="571500" y="39053"/>
                    </a:lnTo>
                    <a:lnTo>
                      <a:pt x="571500" y="191453"/>
                    </a:lnTo>
                    <a:lnTo>
                      <a:pt x="419100" y="191453"/>
                    </a:lnTo>
                    <a:lnTo>
                      <a:pt x="419100" y="39053"/>
                    </a:lnTo>
                    <a:close/>
                    <a:moveTo>
                      <a:pt x="609600" y="39053"/>
                    </a:moveTo>
                    <a:lnTo>
                      <a:pt x="736283" y="39053"/>
                    </a:lnTo>
                    <a:cubicBezTo>
                      <a:pt x="754380" y="39053"/>
                      <a:pt x="770573" y="52388"/>
                      <a:pt x="773430" y="70485"/>
                    </a:cubicBezTo>
                    <a:lnTo>
                      <a:pt x="795338" y="205740"/>
                    </a:lnTo>
                    <a:cubicBezTo>
                      <a:pt x="797243" y="220028"/>
                      <a:pt x="799148" y="234315"/>
                      <a:pt x="799148" y="248603"/>
                    </a:cubicBezTo>
                    <a:lnTo>
                      <a:pt x="666750" y="248603"/>
                    </a:lnTo>
                    <a:lnTo>
                      <a:pt x="609600" y="191453"/>
                    </a:lnTo>
                    <a:lnTo>
                      <a:pt x="609600" y="39053"/>
                    </a:lnTo>
                    <a:close/>
                    <a:moveTo>
                      <a:pt x="0" y="39053"/>
                    </a:moveTo>
                    <a:lnTo>
                      <a:pt x="0" y="381953"/>
                    </a:lnTo>
                    <a:cubicBezTo>
                      <a:pt x="0" y="402907"/>
                      <a:pt x="17145" y="420053"/>
                      <a:pt x="38100" y="420053"/>
                    </a:cubicBezTo>
                    <a:lnTo>
                      <a:pt x="40005" y="420053"/>
                    </a:lnTo>
                    <a:cubicBezTo>
                      <a:pt x="39053" y="414338"/>
                      <a:pt x="38100" y="407670"/>
                      <a:pt x="38100" y="401003"/>
                    </a:cubicBezTo>
                    <a:cubicBezTo>
                      <a:pt x="38100" y="348615"/>
                      <a:pt x="80963" y="305753"/>
                      <a:pt x="133350" y="305753"/>
                    </a:cubicBezTo>
                    <a:cubicBezTo>
                      <a:pt x="185738" y="305753"/>
                      <a:pt x="228600" y="348615"/>
                      <a:pt x="228600" y="401003"/>
                    </a:cubicBezTo>
                    <a:cubicBezTo>
                      <a:pt x="228600" y="407670"/>
                      <a:pt x="227648" y="414338"/>
                      <a:pt x="226695" y="420053"/>
                    </a:cubicBezTo>
                    <a:lnTo>
                      <a:pt x="573405" y="420053"/>
                    </a:lnTo>
                    <a:cubicBezTo>
                      <a:pt x="572453" y="414338"/>
                      <a:pt x="571500" y="407670"/>
                      <a:pt x="571500" y="401003"/>
                    </a:cubicBezTo>
                    <a:cubicBezTo>
                      <a:pt x="571500" y="348615"/>
                      <a:pt x="614363" y="305753"/>
                      <a:pt x="666750" y="305753"/>
                    </a:cubicBezTo>
                    <a:cubicBezTo>
                      <a:pt x="719138" y="305753"/>
                      <a:pt x="762000" y="348615"/>
                      <a:pt x="762000" y="401003"/>
                    </a:cubicBezTo>
                    <a:cubicBezTo>
                      <a:pt x="762000" y="407670"/>
                      <a:pt x="761048" y="414338"/>
                      <a:pt x="760095" y="420053"/>
                    </a:cubicBezTo>
                    <a:lnTo>
                      <a:pt x="800100" y="420053"/>
                    </a:lnTo>
                    <a:cubicBezTo>
                      <a:pt x="821055" y="420053"/>
                      <a:pt x="838200" y="402907"/>
                      <a:pt x="838200" y="381953"/>
                    </a:cubicBezTo>
                    <a:lnTo>
                      <a:pt x="838200" y="260033"/>
                    </a:lnTo>
                    <a:cubicBezTo>
                      <a:pt x="838200" y="240030"/>
                      <a:pt x="836295" y="219075"/>
                      <a:pt x="833438" y="199073"/>
                    </a:cubicBezTo>
                    <a:lnTo>
                      <a:pt x="811530" y="62865"/>
                    </a:lnTo>
                    <a:cubicBezTo>
                      <a:pt x="804863" y="26670"/>
                      <a:pt x="773430" y="0"/>
                      <a:pt x="736283" y="0"/>
                    </a:cubicBezTo>
                    <a:lnTo>
                      <a:pt x="38100" y="0"/>
                    </a:lnTo>
                    <a:cubicBezTo>
                      <a:pt x="17145" y="953"/>
                      <a:pt x="0" y="18097"/>
                      <a:pt x="0" y="390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6F168D06-1952-7650-A985-19A5E667CA4E}"/>
                  </a:ext>
                </a:extLst>
              </p:cNvPr>
              <p:cNvSpPr/>
              <p:nvPr/>
            </p:nvSpPr>
            <p:spPr>
              <a:xfrm>
                <a:off x="2877496" y="212892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7C5B67B6-E19D-D640-231E-16B03CD69054}"/>
                  </a:ext>
                </a:extLst>
              </p:cNvPr>
              <p:cNvSpPr/>
              <p:nvPr/>
            </p:nvSpPr>
            <p:spPr>
              <a:xfrm>
                <a:off x="2344096" y="212892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8479DACA-9F74-390E-F30A-AACBFDC2C882}"/>
                </a:ext>
              </a:extLst>
            </p:cNvPr>
            <p:cNvSpPr/>
            <p:nvPr/>
          </p:nvSpPr>
          <p:spPr bwMode="auto">
            <a:xfrm flipH="1">
              <a:off x="5967533" y="1415527"/>
              <a:ext cx="176826" cy="141380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square" lIns="91440" tIns="0" rIns="46800" bIns="46800" rtlCol="0" anchor="t" anchorCtr="0"/>
            <a:lstStyle/>
            <a:p>
              <a:pPr marL="0" marR="0" lvl="0" indent="0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457E"/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516386CF-F477-1808-5CD6-9DC844893C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5900" y="1617943"/>
              <a:ext cx="135824" cy="0"/>
            </a:xfrm>
            <a:prstGeom prst="line">
              <a:avLst/>
            </a:prstGeom>
            <a:grpFill/>
            <a:ln w="9525" cap="flat" cmpd="sng" algn="ctr">
              <a:solidFill>
                <a:srgbClr val="A6C8D4"/>
              </a:solidFill>
              <a:prstDash val="solid"/>
            </a:ln>
            <a:effectLst/>
          </p:spPr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499F0A02-2DEB-0402-34D0-515F1B2CF6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3501" y="1642909"/>
              <a:ext cx="98223" cy="0"/>
            </a:xfrm>
            <a:prstGeom prst="line">
              <a:avLst/>
            </a:prstGeom>
            <a:grpFill/>
            <a:ln w="12700" cap="flat" cmpd="sng" algn="ctr">
              <a:solidFill>
                <a:srgbClr val="A6C8D4"/>
              </a:solidFill>
              <a:prstDash val="solid"/>
            </a:ln>
            <a:effectLst/>
          </p:spPr>
        </p:cxnSp>
        <p:sp>
          <p:nvSpPr>
            <p:cNvPr id="331" name="Lightning Bolt 330">
              <a:extLst>
                <a:ext uri="{FF2B5EF4-FFF2-40B4-BE49-F238E27FC236}">
                  <a16:creationId xmlns:a16="http://schemas.microsoft.com/office/drawing/2014/main" id="{458E598E-5250-0E38-E82E-AD4A9CF504F1}"/>
                </a:ext>
              </a:extLst>
            </p:cNvPr>
            <p:cNvSpPr/>
            <p:nvPr/>
          </p:nvSpPr>
          <p:spPr bwMode="auto">
            <a:xfrm rot="1351659">
              <a:off x="5956618" y="1420529"/>
              <a:ext cx="189034" cy="167596"/>
            </a:xfrm>
            <a:prstGeom prst="lightningBolt">
              <a:avLst/>
            </a:prstGeom>
            <a:grpFill/>
            <a:ln>
              <a:solidFill>
                <a:sysClr val="windowText" lastClr="000000"/>
              </a:solidFill>
            </a:ln>
            <a:effectLst/>
          </p:spPr>
          <p:txBody>
            <a:bodyPr wrap="square" lIns="91440" tIns="0" rIns="46800" bIns="46800" rtlCol="0" anchor="t" anchorCtr="0"/>
            <a:lstStyle/>
            <a:p>
              <a:pPr marL="0" marR="0" lvl="0" indent="0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457E"/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88944CE4-683A-12B0-FDE1-7997A5E46FCB}"/>
                </a:ext>
              </a:extLst>
            </p:cNvPr>
            <p:cNvCxnSpPr/>
            <p:nvPr/>
          </p:nvCxnSpPr>
          <p:spPr>
            <a:xfrm flipH="1" flipV="1">
              <a:off x="6024881" y="1276776"/>
              <a:ext cx="77506" cy="121880"/>
            </a:xfrm>
            <a:prstGeom prst="line">
              <a:avLst/>
            </a:prstGeom>
            <a:grpFill/>
            <a:ln w="12700" cap="flat" cmpd="sng" algn="ctr">
              <a:solidFill>
                <a:srgbClr val="9BBB59"/>
              </a:solidFill>
              <a:prstDash val="solid"/>
            </a:ln>
            <a:effectLst/>
          </p:spPr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A4313B71-F229-BA5C-25F6-18E51B6A82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7487" y="1276237"/>
              <a:ext cx="115023" cy="0"/>
            </a:xfrm>
            <a:prstGeom prst="line">
              <a:avLst/>
            </a:prstGeom>
            <a:grpFill/>
            <a:ln w="19050" cap="flat" cmpd="sng" algn="ctr">
              <a:solidFill>
                <a:srgbClr val="9BBB59"/>
              </a:solidFill>
              <a:prstDash val="solid"/>
            </a:ln>
            <a:effectLst/>
          </p:spPr>
        </p:cxnSp>
      </p:grpSp>
      <p:grpSp>
        <p:nvGrpSpPr>
          <p:cNvPr id="356" name="Gruppieren 47">
            <a:extLst>
              <a:ext uri="{FF2B5EF4-FFF2-40B4-BE49-F238E27FC236}">
                <a16:creationId xmlns:a16="http://schemas.microsoft.com/office/drawing/2014/main" id="{077FF202-B60F-C518-66D9-DBC2E8096B3F}"/>
              </a:ext>
            </a:extLst>
          </p:cNvPr>
          <p:cNvGrpSpPr/>
          <p:nvPr/>
        </p:nvGrpSpPr>
        <p:grpSpPr>
          <a:xfrm>
            <a:off x="1352896" y="3276724"/>
            <a:ext cx="8720744" cy="1508548"/>
            <a:chOff x="951609" y="2268014"/>
            <a:chExt cx="11627657" cy="2925508"/>
          </a:xfrm>
        </p:grpSpPr>
        <p:cxnSp>
          <p:nvCxnSpPr>
            <p:cNvPr id="357" name="Gerade Verbindung mit Pfeil 49">
              <a:extLst>
                <a:ext uri="{FF2B5EF4-FFF2-40B4-BE49-F238E27FC236}">
                  <a16:creationId xmlns:a16="http://schemas.microsoft.com/office/drawing/2014/main" id="{BA2B141E-260F-48C8-A639-A78E2F8E64C0}"/>
                </a:ext>
              </a:extLst>
            </p:cNvPr>
            <p:cNvCxnSpPr/>
            <p:nvPr/>
          </p:nvCxnSpPr>
          <p:spPr bwMode="auto">
            <a:xfrm flipV="1">
              <a:off x="1170723" y="2268014"/>
              <a:ext cx="0" cy="2925508"/>
            </a:xfrm>
            <a:prstGeom prst="straightConnector1">
              <a:avLst/>
            </a:prstGeom>
            <a:solidFill>
              <a:srgbClr val="990000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8" name="Gerader Verbinder 51">
              <a:extLst>
                <a:ext uri="{FF2B5EF4-FFF2-40B4-BE49-F238E27FC236}">
                  <a16:creationId xmlns:a16="http://schemas.microsoft.com/office/drawing/2014/main" id="{4F14517B-F1F3-2A84-1FEF-1809895E7908}"/>
                </a:ext>
              </a:extLst>
            </p:cNvPr>
            <p:cNvCxnSpPr/>
            <p:nvPr/>
          </p:nvCxnSpPr>
          <p:spPr bwMode="auto">
            <a:xfrm>
              <a:off x="1027454" y="2542898"/>
              <a:ext cx="274385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9" name="Gerader Verbinder 52">
              <a:extLst>
                <a:ext uri="{FF2B5EF4-FFF2-40B4-BE49-F238E27FC236}">
                  <a16:creationId xmlns:a16="http://schemas.microsoft.com/office/drawing/2014/main" id="{FAF6689A-DE47-6551-5F7D-4CF0C72577D3}"/>
                </a:ext>
              </a:extLst>
            </p:cNvPr>
            <p:cNvCxnSpPr/>
            <p:nvPr/>
          </p:nvCxnSpPr>
          <p:spPr bwMode="auto">
            <a:xfrm>
              <a:off x="1027454" y="3074390"/>
              <a:ext cx="274385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0" name="Gerader Verbinder 53">
              <a:extLst>
                <a:ext uri="{FF2B5EF4-FFF2-40B4-BE49-F238E27FC236}">
                  <a16:creationId xmlns:a16="http://schemas.microsoft.com/office/drawing/2014/main" id="{9A42AB64-CCC2-B75A-5B56-167C3A315E47}"/>
                </a:ext>
              </a:extLst>
            </p:cNvPr>
            <p:cNvCxnSpPr/>
            <p:nvPr/>
          </p:nvCxnSpPr>
          <p:spPr bwMode="auto">
            <a:xfrm>
              <a:off x="1027454" y="3605886"/>
              <a:ext cx="274385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1" name="Gerader Verbinder 54">
              <a:extLst>
                <a:ext uri="{FF2B5EF4-FFF2-40B4-BE49-F238E27FC236}">
                  <a16:creationId xmlns:a16="http://schemas.microsoft.com/office/drawing/2014/main" id="{AB354D03-68FC-9BCB-C8DB-09DA353E6C4A}"/>
                </a:ext>
              </a:extLst>
            </p:cNvPr>
            <p:cNvCxnSpPr/>
            <p:nvPr/>
          </p:nvCxnSpPr>
          <p:spPr bwMode="auto">
            <a:xfrm>
              <a:off x="1027454" y="4137372"/>
              <a:ext cx="274385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2" name="Gerader Verbinder 55">
              <a:extLst>
                <a:ext uri="{FF2B5EF4-FFF2-40B4-BE49-F238E27FC236}">
                  <a16:creationId xmlns:a16="http://schemas.microsoft.com/office/drawing/2014/main" id="{3279727F-9A65-13C3-9E55-9D93B8687D13}"/>
                </a:ext>
              </a:extLst>
            </p:cNvPr>
            <p:cNvCxnSpPr/>
            <p:nvPr/>
          </p:nvCxnSpPr>
          <p:spPr bwMode="auto">
            <a:xfrm>
              <a:off x="1027454" y="4668866"/>
              <a:ext cx="274385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3" name="Gerade Verbindung mit Pfeil 57">
              <a:extLst>
                <a:ext uri="{FF2B5EF4-FFF2-40B4-BE49-F238E27FC236}">
                  <a16:creationId xmlns:a16="http://schemas.microsoft.com/office/drawing/2014/main" id="{AED86461-6139-CDAB-1B7A-A887340787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1609" y="5124984"/>
              <a:ext cx="11627657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68" name="Textfeld 48">
            <a:extLst>
              <a:ext uri="{FF2B5EF4-FFF2-40B4-BE49-F238E27FC236}">
                <a16:creationId xmlns:a16="http://schemas.microsoft.com/office/drawing/2014/main" id="{C0EA6AD9-FE92-37B7-21D3-222B00937886}"/>
              </a:ext>
            </a:extLst>
          </p:cNvPr>
          <p:cNvSpPr txBox="1"/>
          <p:nvPr/>
        </p:nvSpPr>
        <p:spPr>
          <a:xfrm>
            <a:off x="662067" y="3527968"/>
            <a:ext cx="810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       8</a:t>
            </a:r>
          </a:p>
        </p:txBody>
      </p:sp>
      <p:sp>
        <p:nvSpPr>
          <p:cNvPr id="369" name="Textfeld 42">
            <a:extLst>
              <a:ext uri="{FF2B5EF4-FFF2-40B4-BE49-F238E27FC236}">
                <a16:creationId xmlns:a16="http://schemas.microsoft.com/office/drawing/2014/main" id="{49041C51-D58A-E054-C3BC-F5B0B9BC90FA}"/>
              </a:ext>
            </a:extLst>
          </p:cNvPr>
          <p:cNvSpPr txBox="1"/>
          <p:nvPr/>
        </p:nvSpPr>
        <p:spPr>
          <a:xfrm>
            <a:off x="870348" y="2614706"/>
            <a:ext cx="86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P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[MW]</a:t>
            </a:r>
          </a:p>
        </p:txBody>
      </p:sp>
      <p:sp>
        <p:nvSpPr>
          <p:cNvPr id="370" name="Textfeld 43">
            <a:extLst>
              <a:ext uri="{FF2B5EF4-FFF2-40B4-BE49-F238E27FC236}">
                <a16:creationId xmlns:a16="http://schemas.microsoft.com/office/drawing/2014/main" id="{405C9279-C1E4-FD3C-BC7E-A7BE15EFD6BE}"/>
              </a:ext>
            </a:extLst>
          </p:cNvPr>
          <p:cNvSpPr txBox="1"/>
          <p:nvPr/>
        </p:nvSpPr>
        <p:spPr>
          <a:xfrm>
            <a:off x="782779" y="4347478"/>
            <a:ext cx="810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       2</a:t>
            </a:r>
          </a:p>
        </p:txBody>
      </p:sp>
      <p:sp>
        <p:nvSpPr>
          <p:cNvPr id="371" name="Textfeld 44">
            <a:extLst>
              <a:ext uri="{FF2B5EF4-FFF2-40B4-BE49-F238E27FC236}">
                <a16:creationId xmlns:a16="http://schemas.microsoft.com/office/drawing/2014/main" id="{227BB6A2-F765-8325-C4AA-F32F07A6C2B7}"/>
              </a:ext>
            </a:extLst>
          </p:cNvPr>
          <p:cNvSpPr txBox="1"/>
          <p:nvPr/>
        </p:nvSpPr>
        <p:spPr>
          <a:xfrm>
            <a:off x="764552" y="4066683"/>
            <a:ext cx="695874" cy="34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       4</a:t>
            </a:r>
          </a:p>
        </p:txBody>
      </p:sp>
      <p:sp>
        <p:nvSpPr>
          <p:cNvPr id="372" name="Textfeld 45">
            <a:extLst>
              <a:ext uri="{FF2B5EF4-FFF2-40B4-BE49-F238E27FC236}">
                <a16:creationId xmlns:a16="http://schemas.microsoft.com/office/drawing/2014/main" id="{35DC3812-8681-72C3-4B14-9F79DF71EBC5}"/>
              </a:ext>
            </a:extLst>
          </p:cNvPr>
          <p:cNvSpPr txBox="1"/>
          <p:nvPr/>
        </p:nvSpPr>
        <p:spPr>
          <a:xfrm>
            <a:off x="674785" y="3799265"/>
            <a:ext cx="810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       6</a:t>
            </a:r>
          </a:p>
        </p:txBody>
      </p:sp>
      <p:sp>
        <p:nvSpPr>
          <p:cNvPr id="373" name="Textfeld 46">
            <a:extLst>
              <a:ext uri="{FF2B5EF4-FFF2-40B4-BE49-F238E27FC236}">
                <a16:creationId xmlns:a16="http://schemas.microsoft.com/office/drawing/2014/main" id="{001BE2D0-C66B-31CE-5B70-CA3877F2A305}"/>
              </a:ext>
            </a:extLst>
          </p:cNvPr>
          <p:cNvSpPr txBox="1"/>
          <p:nvPr/>
        </p:nvSpPr>
        <p:spPr>
          <a:xfrm>
            <a:off x="726401" y="3265705"/>
            <a:ext cx="810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      10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90B78C17-2165-FE8A-8551-EEDF51975BAF}"/>
              </a:ext>
            </a:extLst>
          </p:cNvPr>
          <p:cNvSpPr txBox="1"/>
          <p:nvPr/>
        </p:nvSpPr>
        <p:spPr>
          <a:xfrm>
            <a:off x="9119931" y="4726202"/>
            <a:ext cx="1121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Time [h]</a:t>
            </a:r>
          </a:p>
        </p:txBody>
      </p:sp>
      <p:pic>
        <p:nvPicPr>
          <p:cNvPr id="4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A10CB0AE-5E34-972E-E492-9165628D40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66" y="6046900"/>
            <a:ext cx="895310" cy="3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0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Infrastructure requirements</a:t>
            </a:r>
          </a:p>
        </p:txBody>
      </p:sp>
      <p:graphicFrame>
        <p:nvGraphicFramePr>
          <p:cNvPr id="315" name="Table 314">
            <a:extLst>
              <a:ext uri="{FF2B5EF4-FFF2-40B4-BE49-F238E27FC236}">
                <a16:creationId xmlns:a16="http://schemas.microsoft.com/office/drawing/2014/main" id="{9AE251F9-6987-B2CF-9661-D85791F76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638827"/>
              </p:ext>
            </p:extLst>
          </p:nvPr>
        </p:nvGraphicFramePr>
        <p:xfrm>
          <a:off x="806582" y="1411773"/>
          <a:ext cx="9267058" cy="402336"/>
        </p:xfrm>
        <a:graphic>
          <a:graphicData uri="http://schemas.openxmlformats.org/drawingml/2006/table">
            <a:tbl>
              <a:tblPr firstRow="1" bandRow="1"/>
              <a:tblGrid>
                <a:gridCol w="9267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60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2400" b="1" i="0" u="none" kern="1200">
                          <a:solidFill>
                            <a:srgbClr val="FFC000"/>
                          </a:solidFill>
                          <a:latin typeface="+mj-lt"/>
                          <a:ea typeface="+mn-ea"/>
                          <a:cs typeface="+mn-cs"/>
                        </a:rPr>
                        <a:t>Depot</a:t>
                      </a:r>
                      <a:r>
                        <a:rPr lang="en-US" sz="1200" b="1" i="0" u="none" kern="1200">
                          <a:solidFill>
                            <a:srgbClr val="00457E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i="0" u="none" kern="1200">
                          <a:solidFill>
                            <a:srgbClr val="FFC000"/>
                          </a:solidFill>
                          <a:latin typeface="+mj-lt"/>
                          <a:ea typeface="+mn-ea"/>
                          <a:cs typeface="+mn-cs"/>
                        </a:rPr>
                        <a:t>charging for 100 buses</a:t>
                      </a:r>
                    </a:p>
                  </a:txBody>
                  <a:tcPr marL="0" marR="18288" marT="18288" marB="18288" anchor="b">
                    <a:lnL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4" name="Rectangle 133">
            <a:extLst>
              <a:ext uri="{FF2B5EF4-FFF2-40B4-BE49-F238E27FC236}">
                <a16:creationId xmlns:a16="http://schemas.microsoft.com/office/drawing/2014/main" id="{CDC7C744-CDC3-9921-4F21-BB325B4DFECF}"/>
              </a:ext>
            </a:extLst>
          </p:cNvPr>
          <p:cNvSpPr/>
          <p:nvPr/>
        </p:nvSpPr>
        <p:spPr bwMode="auto">
          <a:xfrm>
            <a:off x="806582" y="5070420"/>
            <a:ext cx="9267058" cy="1222875"/>
          </a:xfrm>
          <a:prstGeom prst="rect">
            <a:avLst/>
          </a:prstGeom>
          <a:solidFill>
            <a:srgbClr val="669CB3"/>
          </a:solidFill>
          <a:ln>
            <a:noFill/>
          </a:ln>
          <a:effectLst/>
        </p:spPr>
        <p:txBody>
          <a:bodyPr wrap="square" lIns="576000" tIns="0" rIns="36000" bIns="0" rtlCol="0" anchor="ctr" anchorCtr="0"/>
          <a:lstStyle/>
          <a:p>
            <a:pPr marL="342900" indent="-342900" defTabSz="685783">
              <a:buFont typeface="Wingdings" panose="05000000000000000000" pitchFamily="2" charset="2"/>
              <a:buChar char="à"/>
            </a:pPr>
            <a:r>
              <a:rPr lang="en-US" sz="2000" b="1">
                <a:solidFill>
                  <a:srgbClr val="FFFFFF"/>
                </a:solidFill>
                <a:latin typeface="+mj-lt"/>
                <a:sym typeface="Wingdings" panose="05000000000000000000" pitchFamily="2" charset="2"/>
              </a:rPr>
              <a:t>Depot for 100 battery buses needs installed power of 13 substations!</a:t>
            </a:r>
          </a:p>
          <a:p>
            <a:pPr defTabSz="685783"/>
            <a:endParaRPr lang="en-US" sz="2000" b="1">
              <a:solidFill>
                <a:srgbClr val="FFFFFF"/>
              </a:solidFill>
              <a:latin typeface="+mj-lt"/>
              <a:sym typeface="Wingdings" panose="05000000000000000000" pitchFamily="2" charset="2"/>
            </a:endParaRPr>
          </a:p>
          <a:p>
            <a:pPr defTabSz="685783"/>
            <a:r>
              <a:rPr lang="en-US" sz="2000" b="1">
                <a:solidFill>
                  <a:srgbClr val="FFFFFF"/>
                </a:solidFill>
                <a:latin typeface="+mj-lt"/>
                <a:sym typeface="Wingdings" panose="05000000000000000000" pitchFamily="2" charset="2"/>
              </a:rPr>
              <a:t>10MW / 0.75MW = 13 substations  (175 small / 4-5 large wind turbines)</a:t>
            </a:r>
            <a:endParaRPr lang="en-US" sz="2000" b="1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18FF4798-F98F-6157-2EBA-94C518DC0A7D}"/>
              </a:ext>
            </a:extLst>
          </p:cNvPr>
          <p:cNvGrpSpPr>
            <a:grpSpLocks noChangeAspect="1"/>
          </p:cNvGrpSpPr>
          <p:nvPr/>
        </p:nvGrpSpPr>
        <p:grpSpPr>
          <a:xfrm>
            <a:off x="9601161" y="933708"/>
            <a:ext cx="884018" cy="731520"/>
            <a:chOff x="5795900" y="1243054"/>
            <a:chExt cx="755310" cy="625015"/>
          </a:xfrm>
          <a:solidFill>
            <a:srgbClr val="92D050"/>
          </a:solidFill>
        </p:grpSpPr>
        <p:grpSp>
          <p:nvGrpSpPr>
            <p:cNvPr id="327" name="Graphic 22" descr="Bus with solid fill">
              <a:extLst>
                <a:ext uri="{FF2B5EF4-FFF2-40B4-BE49-F238E27FC236}">
                  <a16:creationId xmlns:a16="http://schemas.microsoft.com/office/drawing/2014/main" id="{9A26B9E3-5A05-00C3-8B83-7D845B57A564}"/>
                </a:ext>
              </a:extLst>
            </p:cNvPr>
            <p:cNvGrpSpPr/>
            <p:nvPr/>
          </p:nvGrpSpPr>
          <p:grpSpPr>
            <a:xfrm>
              <a:off x="5926195" y="1243054"/>
              <a:ext cx="625015" cy="625015"/>
              <a:chOff x="2239321" y="1566946"/>
              <a:chExt cx="914400" cy="914400"/>
            </a:xfrm>
            <a:grpFill/>
          </p:grpSpPr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89DE3DAD-1EDA-6CC7-3B79-51066901F3DB}"/>
                  </a:ext>
                </a:extLst>
              </p:cNvPr>
              <p:cNvSpPr/>
              <p:nvPr/>
            </p:nvSpPr>
            <p:spPr>
              <a:xfrm>
                <a:off x="2277421" y="1794593"/>
                <a:ext cx="838200" cy="420052"/>
              </a:xfrm>
              <a:custGeom>
                <a:avLst/>
                <a:gdLst>
                  <a:gd name="connsiteX0" fmla="*/ 38100 w 838200"/>
                  <a:gd name="connsiteY0" fmla="*/ 58103 h 420052"/>
                  <a:gd name="connsiteX1" fmla="*/ 57150 w 838200"/>
                  <a:gd name="connsiteY1" fmla="*/ 39053 h 420052"/>
                  <a:gd name="connsiteX2" fmla="*/ 190500 w 838200"/>
                  <a:gd name="connsiteY2" fmla="*/ 39053 h 420052"/>
                  <a:gd name="connsiteX3" fmla="*/ 190500 w 838200"/>
                  <a:gd name="connsiteY3" fmla="*/ 191453 h 420052"/>
                  <a:gd name="connsiteX4" fmla="*/ 38100 w 838200"/>
                  <a:gd name="connsiteY4" fmla="*/ 191453 h 420052"/>
                  <a:gd name="connsiteX5" fmla="*/ 38100 w 838200"/>
                  <a:gd name="connsiteY5" fmla="*/ 58103 h 420052"/>
                  <a:gd name="connsiteX6" fmla="*/ 228600 w 838200"/>
                  <a:gd name="connsiteY6" fmla="*/ 39053 h 420052"/>
                  <a:gd name="connsiteX7" fmla="*/ 381000 w 838200"/>
                  <a:gd name="connsiteY7" fmla="*/ 39053 h 420052"/>
                  <a:gd name="connsiteX8" fmla="*/ 381000 w 838200"/>
                  <a:gd name="connsiteY8" fmla="*/ 191453 h 420052"/>
                  <a:gd name="connsiteX9" fmla="*/ 228600 w 838200"/>
                  <a:gd name="connsiteY9" fmla="*/ 191453 h 420052"/>
                  <a:gd name="connsiteX10" fmla="*/ 228600 w 838200"/>
                  <a:gd name="connsiteY10" fmla="*/ 39053 h 420052"/>
                  <a:gd name="connsiteX11" fmla="*/ 419100 w 838200"/>
                  <a:gd name="connsiteY11" fmla="*/ 39053 h 420052"/>
                  <a:gd name="connsiteX12" fmla="*/ 571500 w 838200"/>
                  <a:gd name="connsiteY12" fmla="*/ 39053 h 420052"/>
                  <a:gd name="connsiteX13" fmla="*/ 571500 w 838200"/>
                  <a:gd name="connsiteY13" fmla="*/ 191453 h 420052"/>
                  <a:gd name="connsiteX14" fmla="*/ 419100 w 838200"/>
                  <a:gd name="connsiteY14" fmla="*/ 191453 h 420052"/>
                  <a:gd name="connsiteX15" fmla="*/ 419100 w 838200"/>
                  <a:gd name="connsiteY15" fmla="*/ 39053 h 420052"/>
                  <a:gd name="connsiteX16" fmla="*/ 609600 w 838200"/>
                  <a:gd name="connsiteY16" fmla="*/ 39053 h 420052"/>
                  <a:gd name="connsiteX17" fmla="*/ 736283 w 838200"/>
                  <a:gd name="connsiteY17" fmla="*/ 39053 h 420052"/>
                  <a:gd name="connsiteX18" fmla="*/ 773430 w 838200"/>
                  <a:gd name="connsiteY18" fmla="*/ 70485 h 420052"/>
                  <a:gd name="connsiteX19" fmla="*/ 795338 w 838200"/>
                  <a:gd name="connsiteY19" fmla="*/ 205740 h 420052"/>
                  <a:gd name="connsiteX20" fmla="*/ 799148 w 838200"/>
                  <a:gd name="connsiteY20" fmla="*/ 248603 h 420052"/>
                  <a:gd name="connsiteX21" fmla="*/ 666750 w 838200"/>
                  <a:gd name="connsiteY21" fmla="*/ 248603 h 420052"/>
                  <a:gd name="connsiteX22" fmla="*/ 609600 w 838200"/>
                  <a:gd name="connsiteY22" fmla="*/ 191453 h 420052"/>
                  <a:gd name="connsiteX23" fmla="*/ 609600 w 838200"/>
                  <a:gd name="connsiteY23" fmla="*/ 39053 h 420052"/>
                  <a:gd name="connsiteX24" fmla="*/ 0 w 838200"/>
                  <a:gd name="connsiteY24" fmla="*/ 39053 h 420052"/>
                  <a:gd name="connsiteX25" fmla="*/ 0 w 838200"/>
                  <a:gd name="connsiteY25" fmla="*/ 381953 h 420052"/>
                  <a:gd name="connsiteX26" fmla="*/ 38100 w 838200"/>
                  <a:gd name="connsiteY26" fmla="*/ 420053 h 420052"/>
                  <a:gd name="connsiteX27" fmla="*/ 40005 w 838200"/>
                  <a:gd name="connsiteY27" fmla="*/ 420053 h 420052"/>
                  <a:gd name="connsiteX28" fmla="*/ 38100 w 838200"/>
                  <a:gd name="connsiteY28" fmla="*/ 401003 h 420052"/>
                  <a:gd name="connsiteX29" fmla="*/ 133350 w 838200"/>
                  <a:gd name="connsiteY29" fmla="*/ 305753 h 420052"/>
                  <a:gd name="connsiteX30" fmla="*/ 228600 w 838200"/>
                  <a:gd name="connsiteY30" fmla="*/ 401003 h 420052"/>
                  <a:gd name="connsiteX31" fmla="*/ 226695 w 838200"/>
                  <a:gd name="connsiteY31" fmla="*/ 420053 h 420052"/>
                  <a:gd name="connsiteX32" fmla="*/ 573405 w 838200"/>
                  <a:gd name="connsiteY32" fmla="*/ 420053 h 420052"/>
                  <a:gd name="connsiteX33" fmla="*/ 571500 w 838200"/>
                  <a:gd name="connsiteY33" fmla="*/ 401003 h 420052"/>
                  <a:gd name="connsiteX34" fmla="*/ 666750 w 838200"/>
                  <a:gd name="connsiteY34" fmla="*/ 305753 h 420052"/>
                  <a:gd name="connsiteX35" fmla="*/ 762000 w 838200"/>
                  <a:gd name="connsiteY35" fmla="*/ 401003 h 420052"/>
                  <a:gd name="connsiteX36" fmla="*/ 760095 w 838200"/>
                  <a:gd name="connsiteY36" fmla="*/ 420053 h 420052"/>
                  <a:gd name="connsiteX37" fmla="*/ 800100 w 838200"/>
                  <a:gd name="connsiteY37" fmla="*/ 420053 h 420052"/>
                  <a:gd name="connsiteX38" fmla="*/ 838200 w 838200"/>
                  <a:gd name="connsiteY38" fmla="*/ 381953 h 420052"/>
                  <a:gd name="connsiteX39" fmla="*/ 838200 w 838200"/>
                  <a:gd name="connsiteY39" fmla="*/ 260033 h 420052"/>
                  <a:gd name="connsiteX40" fmla="*/ 833438 w 838200"/>
                  <a:gd name="connsiteY40" fmla="*/ 199073 h 420052"/>
                  <a:gd name="connsiteX41" fmla="*/ 811530 w 838200"/>
                  <a:gd name="connsiteY41" fmla="*/ 62865 h 420052"/>
                  <a:gd name="connsiteX42" fmla="*/ 736283 w 838200"/>
                  <a:gd name="connsiteY42" fmla="*/ 0 h 420052"/>
                  <a:gd name="connsiteX43" fmla="*/ 38100 w 838200"/>
                  <a:gd name="connsiteY43" fmla="*/ 0 h 420052"/>
                  <a:gd name="connsiteX44" fmla="*/ 0 w 838200"/>
                  <a:gd name="connsiteY44" fmla="*/ 39053 h 420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8200" h="420052">
                    <a:moveTo>
                      <a:pt x="38100" y="58103"/>
                    </a:moveTo>
                    <a:cubicBezTo>
                      <a:pt x="38100" y="47625"/>
                      <a:pt x="46672" y="39053"/>
                      <a:pt x="57150" y="39053"/>
                    </a:cubicBezTo>
                    <a:lnTo>
                      <a:pt x="190500" y="39053"/>
                    </a:lnTo>
                    <a:lnTo>
                      <a:pt x="190500" y="191453"/>
                    </a:lnTo>
                    <a:lnTo>
                      <a:pt x="38100" y="191453"/>
                    </a:lnTo>
                    <a:lnTo>
                      <a:pt x="38100" y="58103"/>
                    </a:lnTo>
                    <a:close/>
                    <a:moveTo>
                      <a:pt x="228600" y="39053"/>
                    </a:moveTo>
                    <a:lnTo>
                      <a:pt x="381000" y="39053"/>
                    </a:lnTo>
                    <a:lnTo>
                      <a:pt x="381000" y="191453"/>
                    </a:lnTo>
                    <a:lnTo>
                      <a:pt x="228600" y="191453"/>
                    </a:lnTo>
                    <a:lnTo>
                      <a:pt x="228600" y="39053"/>
                    </a:lnTo>
                    <a:close/>
                    <a:moveTo>
                      <a:pt x="419100" y="39053"/>
                    </a:moveTo>
                    <a:lnTo>
                      <a:pt x="571500" y="39053"/>
                    </a:lnTo>
                    <a:lnTo>
                      <a:pt x="571500" y="191453"/>
                    </a:lnTo>
                    <a:lnTo>
                      <a:pt x="419100" y="191453"/>
                    </a:lnTo>
                    <a:lnTo>
                      <a:pt x="419100" y="39053"/>
                    </a:lnTo>
                    <a:close/>
                    <a:moveTo>
                      <a:pt x="609600" y="39053"/>
                    </a:moveTo>
                    <a:lnTo>
                      <a:pt x="736283" y="39053"/>
                    </a:lnTo>
                    <a:cubicBezTo>
                      <a:pt x="754380" y="39053"/>
                      <a:pt x="770573" y="52388"/>
                      <a:pt x="773430" y="70485"/>
                    </a:cubicBezTo>
                    <a:lnTo>
                      <a:pt x="795338" y="205740"/>
                    </a:lnTo>
                    <a:cubicBezTo>
                      <a:pt x="797243" y="220028"/>
                      <a:pt x="799148" y="234315"/>
                      <a:pt x="799148" y="248603"/>
                    </a:cubicBezTo>
                    <a:lnTo>
                      <a:pt x="666750" y="248603"/>
                    </a:lnTo>
                    <a:lnTo>
                      <a:pt x="609600" y="191453"/>
                    </a:lnTo>
                    <a:lnTo>
                      <a:pt x="609600" y="39053"/>
                    </a:lnTo>
                    <a:close/>
                    <a:moveTo>
                      <a:pt x="0" y="39053"/>
                    </a:moveTo>
                    <a:lnTo>
                      <a:pt x="0" y="381953"/>
                    </a:lnTo>
                    <a:cubicBezTo>
                      <a:pt x="0" y="402907"/>
                      <a:pt x="17145" y="420053"/>
                      <a:pt x="38100" y="420053"/>
                    </a:cubicBezTo>
                    <a:lnTo>
                      <a:pt x="40005" y="420053"/>
                    </a:lnTo>
                    <a:cubicBezTo>
                      <a:pt x="39053" y="414338"/>
                      <a:pt x="38100" y="407670"/>
                      <a:pt x="38100" y="401003"/>
                    </a:cubicBezTo>
                    <a:cubicBezTo>
                      <a:pt x="38100" y="348615"/>
                      <a:pt x="80963" y="305753"/>
                      <a:pt x="133350" y="305753"/>
                    </a:cubicBezTo>
                    <a:cubicBezTo>
                      <a:pt x="185738" y="305753"/>
                      <a:pt x="228600" y="348615"/>
                      <a:pt x="228600" y="401003"/>
                    </a:cubicBezTo>
                    <a:cubicBezTo>
                      <a:pt x="228600" y="407670"/>
                      <a:pt x="227648" y="414338"/>
                      <a:pt x="226695" y="420053"/>
                    </a:cubicBezTo>
                    <a:lnTo>
                      <a:pt x="573405" y="420053"/>
                    </a:lnTo>
                    <a:cubicBezTo>
                      <a:pt x="572453" y="414338"/>
                      <a:pt x="571500" y="407670"/>
                      <a:pt x="571500" y="401003"/>
                    </a:cubicBezTo>
                    <a:cubicBezTo>
                      <a:pt x="571500" y="348615"/>
                      <a:pt x="614363" y="305753"/>
                      <a:pt x="666750" y="305753"/>
                    </a:cubicBezTo>
                    <a:cubicBezTo>
                      <a:pt x="719138" y="305753"/>
                      <a:pt x="762000" y="348615"/>
                      <a:pt x="762000" y="401003"/>
                    </a:cubicBezTo>
                    <a:cubicBezTo>
                      <a:pt x="762000" y="407670"/>
                      <a:pt x="761048" y="414338"/>
                      <a:pt x="760095" y="420053"/>
                    </a:cubicBezTo>
                    <a:lnTo>
                      <a:pt x="800100" y="420053"/>
                    </a:lnTo>
                    <a:cubicBezTo>
                      <a:pt x="821055" y="420053"/>
                      <a:pt x="838200" y="402907"/>
                      <a:pt x="838200" y="381953"/>
                    </a:cubicBezTo>
                    <a:lnTo>
                      <a:pt x="838200" y="260033"/>
                    </a:lnTo>
                    <a:cubicBezTo>
                      <a:pt x="838200" y="240030"/>
                      <a:pt x="836295" y="219075"/>
                      <a:pt x="833438" y="199073"/>
                    </a:cubicBezTo>
                    <a:lnTo>
                      <a:pt x="811530" y="62865"/>
                    </a:lnTo>
                    <a:cubicBezTo>
                      <a:pt x="804863" y="26670"/>
                      <a:pt x="773430" y="0"/>
                      <a:pt x="736283" y="0"/>
                    </a:cubicBezTo>
                    <a:lnTo>
                      <a:pt x="38100" y="0"/>
                    </a:lnTo>
                    <a:cubicBezTo>
                      <a:pt x="17145" y="953"/>
                      <a:pt x="0" y="18097"/>
                      <a:pt x="0" y="390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E492888-E5EB-54C7-0A4B-BB8E91BCDF01}"/>
                  </a:ext>
                </a:extLst>
              </p:cNvPr>
              <p:cNvSpPr/>
              <p:nvPr/>
            </p:nvSpPr>
            <p:spPr>
              <a:xfrm>
                <a:off x="2877496" y="212892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5D49918F-76F8-E6DE-0D17-49C0FEFD2134}"/>
                  </a:ext>
                </a:extLst>
              </p:cNvPr>
              <p:cNvSpPr/>
              <p:nvPr/>
            </p:nvSpPr>
            <p:spPr>
              <a:xfrm>
                <a:off x="2344096" y="212892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21CB9B49-C154-B596-7959-63ADADCB1475}"/>
                </a:ext>
              </a:extLst>
            </p:cNvPr>
            <p:cNvSpPr/>
            <p:nvPr/>
          </p:nvSpPr>
          <p:spPr bwMode="auto">
            <a:xfrm flipH="1">
              <a:off x="5967533" y="1415527"/>
              <a:ext cx="176826" cy="141380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square" lIns="91440" tIns="0" rIns="46800" bIns="46800" rtlCol="0" anchor="t" anchorCtr="0"/>
            <a:lstStyle/>
            <a:p>
              <a:pPr marL="0" marR="0" lvl="0" indent="0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457E"/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AC0A93C7-F321-E625-C666-DACA860385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5900" y="1617943"/>
              <a:ext cx="135824" cy="0"/>
            </a:xfrm>
            <a:prstGeom prst="line">
              <a:avLst/>
            </a:prstGeom>
            <a:grpFill/>
            <a:ln w="9525" cap="flat" cmpd="sng" algn="ctr">
              <a:solidFill>
                <a:srgbClr val="A6C8D4"/>
              </a:solidFill>
              <a:prstDash val="solid"/>
            </a:ln>
            <a:effectLst/>
          </p:spPr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FB14E5F2-8328-AABC-1C4D-EBB01D0CCD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3501" y="1642909"/>
              <a:ext cx="98223" cy="0"/>
            </a:xfrm>
            <a:prstGeom prst="line">
              <a:avLst/>
            </a:prstGeom>
            <a:grpFill/>
            <a:ln w="12700" cap="flat" cmpd="sng" algn="ctr">
              <a:solidFill>
                <a:srgbClr val="A6C8D4"/>
              </a:solidFill>
              <a:prstDash val="solid"/>
            </a:ln>
            <a:effectLst/>
          </p:spPr>
        </p:cxnSp>
        <p:sp>
          <p:nvSpPr>
            <p:cNvPr id="331" name="Lightning Bolt 330">
              <a:extLst>
                <a:ext uri="{FF2B5EF4-FFF2-40B4-BE49-F238E27FC236}">
                  <a16:creationId xmlns:a16="http://schemas.microsoft.com/office/drawing/2014/main" id="{682F7B4D-57A9-11F8-3636-940AC4588FD3}"/>
                </a:ext>
              </a:extLst>
            </p:cNvPr>
            <p:cNvSpPr/>
            <p:nvPr/>
          </p:nvSpPr>
          <p:spPr bwMode="auto">
            <a:xfrm rot="1351659">
              <a:off x="5956618" y="1420529"/>
              <a:ext cx="189034" cy="167596"/>
            </a:xfrm>
            <a:prstGeom prst="lightningBolt">
              <a:avLst/>
            </a:prstGeom>
            <a:grpFill/>
            <a:ln>
              <a:solidFill>
                <a:sysClr val="windowText" lastClr="000000"/>
              </a:solidFill>
            </a:ln>
            <a:effectLst/>
          </p:spPr>
          <p:txBody>
            <a:bodyPr wrap="square" lIns="91440" tIns="0" rIns="46800" bIns="46800" rtlCol="0" anchor="t" anchorCtr="0"/>
            <a:lstStyle/>
            <a:p>
              <a:pPr marL="0" marR="0" lvl="0" indent="0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457E"/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7BE18E28-80F5-0D9B-0647-FF5153148697}"/>
                </a:ext>
              </a:extLst>
            </p:cNvPr>
            <p:cNvCxnSpPr/>
            <p:nvPr/>
          </p:nvCxnSpPr>
          <p:spPr>
            <a:xfrm flipH="1" flipV="1">
              <a:off x="6024881" y="1276776"/>
              <a:ext cx="77506" cy="121880"/>
            </a:xfrm>
            <a:prstGeom prst="line">
              <a:avLst/>
            </a:prstGeom>
            <a:grpFill/>
            <a:ln w="12700" cap="flat" cmpd="sng" algn="ctr">
              <a:solidFill>
                <a:srgbClr val="9BBB59"/>
              </a:solidFill>
              <a:prstDash val="solid"/>
            </a:ln>
            <a:effectLst/>
          </p:spPr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CA803260-D89F-2660-31D5-EC81FCD759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7487" y="1276237"/>
              <a:ext cx="115023" cy="0"/>
            </a:xfrm>
            <a:prstGeom prst="line">
              <a:avLst/>
            </a:prstGeom>
            <a:grpFill/>
            <a:ln w="19050" cap="flat" cmpd="sng" algn="ctr">
              <a:solidFill>
                <a:srgbClr val="9BBB59"/>
              </a:solidFill>
              <a:prstDash val="solid"/>
            </a:ln>
            <a:effectLst/>
          </p:spPr>
        </p:cxnSp>
      </p:grpSp>
      <p:pic>
        <p:nvPicPr>
          <p:cNvPr id="4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5E15E38E-DC56-511B-9EFB-B1A9B86673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66" y="6046900"/>
            <a:ext cx="895310" cy="3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E31818-99B9-FAB1-1AF2-2CD0EF6B07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583" y="3494511"/>
            <a:ext cx="3072960" cy="15032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B19EBE-90DF-B8F6-099E-1E2D9E2AFBDD}"/>
              </a:ext>
            </a:extLst>
          </p:cNvPr>
          <p:cNvSpPr/>
          <p:nvPr/>
        </p:nvSpPr>
        <p:spPr bwMode="auto">
          <a:xfrm>
            <a:off x="806581" y="1821003"/>
            <a:ext cx="10095197" cy="22849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7000" tIns="0" rIns="27000" bIns="0" rtlCol="0" anchor="ctr" anchorCtr="0"/>
          <a:lstStyle/>
          <a:p>
            <a:pPr marL="9525">
              <a:spcBef>
                <a:spcPts val="225"/>
              </a:spcBef>
              <a:buClr>
                <a:srgbClr val="003B4C"/>
              </a:buClr>
              <a:buSzPct val="100000"/>
            </a:pPr>
            <a:r>
              <a:rPr lang="en-US" sz="2000" b="1" dirty="0">
                <a:latin typeface="+mj-lt"/>
              </a:rPr>
              <a:t>Overnight charging at 100kW: 	100kW x 100 buses = 10MW</a:t>
            </a:r>
          </a:p>
          <a:p>
            <a:pPr marL="9525">
              <a:spcBef>
                <a:spcPts val="225"/>
              </a:spcBef>
              <a:buClr>
                <a:srgbClr val="003B4C"/>
              </a:buClr>
              <a:buSzPct val="100000"/>
            </a:pPr>
            <a:r>
              <a:rPr lang="en-US" sz="2000" b="1" dirty="0">
                <a:latin typeface="+mj-lt"/>
              </a:rPr>
              <a:t>Energy for 3 hours of charging: 	300kWh per bus or 30MWh total</a:t>
            </a:r>
          </a:p>
          <a:p>
            <a:pPr marL="9525">
              <a:spcBef>
                <a:spcPts val="225"/>
              </a:spcBef>
              <a:buClr>
                <a:srgbClr val="003B4C"/>
              </a:buClr>
              <a:buSzPct val="100000"/>
            </a:pPr>
            <a:endParaRPr lang="en-US" sz="2000" b="1" dirty="0">
              <a:latin typeface="+mj-lt"/>
            </a:endParaRPr>
          </a:p>
          <a:p>
            <a:pPr marL="9525">
              <a:spcBef>
                <a:spcPts val="225"/>
              </a:spcBef>
              <a:buClr>
                <a:srgbClr val="003B4C"/>
              </a:buClr>
              <a:buSzPct val="100000"/>
            </a:pPr>
            <a:r>
              <a:rPr lang="en-US" sz="2000" b="1" dirty="0">
                <a:latin typeface="+mj-lt"/>
              </a:rPr>
              <a:t>Typical trolley bus substation: 	750V x 1000A = </a:t>
            </a:r>
            <a:r>
              <a:rPr lang="en-US" sz="2000" b="1" dirty="0">
                <a:highlight>
                  <a:srgbClr val="00FF00"/>
                </a:highlight>
                <a:latin typeface="+mj-lt"/>
              </a:rPr>
              <a:t>0.75MW</a:t>
            </a:r>
          </a:p>
          <a:p>
            <a:pPr marL="9525">
              <a:spcBef>
                <a:spcPts val="225"/>
              </a:spcBef>
              <a:buClr>
                <a:srgbClr val="003B4C"/>
              </a:buClr>
              <a:buSzPct val="100000"/>
            </a:pPr>
            <a:endParaRPr lang="en-US" sz="2000" b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F4F40B-082B-0EC3-B3A3-4D204F9FCE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BFCFC"/>
              </a:clrFrom>
              <a:clrTo>
                <a:srgbClr val="FB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9791" y="2298937"/>
            <a:ext cx="1660678" cy="2565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F1905-B5EE-2274-F28F-6C4AE88F48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BFCFC"/>
              </a:clrFrom>
              <a:clrTo>
                <a:srgbClr val="FB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0568" y="2266898"/>
            <a:ext cx="1660678" cy="22849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F62C55-1C0F-60EA-2221-E3184C3C31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BFCFC"/>
              </a:clrFrom>
              <a:clrTo>
                <a:srgbClr val="FB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7788" y="2266898"/>
            <a:ext cx="1660678" cy="228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47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Difference IMC / Battery Bus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884903" y="1372796"/>
            <a:ext cx="5347221" cy="4889981"/>
          </a:xfrm>
          <a:prstGeom prst="rect">
            <a:avLst/>
          </a:prstGeom>
        </p:spPr>
        <p:txBody>
          <a:bodyPr>
            <a:normAutofit/>
          </a:bodyPr>
          <a:lstStyle>
            <a:lvl2pPr marL="742950" indent="-285750"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baseline="0"/>
            </a:lvl2pPr>
            <a:lvl3pPr marL="1143000" indent="-228600">
              <a:buClr>
                <a:schemeClr val="accent3"/>
              </a:buClr>
              <a:buSzPct val="50000"/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sz="2000" dirty="0"/>
              <a:t>IMC</a:t>
            </a:r>
          </a:p>
          <a:p>
            <a:pPr lvl="1"/>
            <a:r>
              <a:rPr lang="en-US" sz="2000" dirty="0"/>
              <a:t>Traction batteries charged </a:t>
            </a:r>
            <a:r>
              <a:rPr lang="en-US" sz="2000" dirty="0" err="1"/>
              <a:t>en</a:t>
            </a:r>
            <a:r>
              <a:rPr lang="en-US" sz="2000" dirty="0"/>
              <a:t> route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Battery capacity optimized (energy, weight, cost) for the local requirements of the operator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 powerful battery allows the same driving performance as a trolley bus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16B6B4-C8C4-98BD-E73E-E68B3282B84C}"/>
              </a:ext>
            </a:extLst>
          </p:cNvPr>
          <p:cNvSpPr txBox="1">
            <a:spLocks/>
          </p:cNvSpPr>
          <p:nvPr/>
        </p:nvSpPr>
        <p:spPr>
          <a:xfrm>
            <a:off x="6300282" y="1372795"/>
            <a:ext cx="5551407" cy="4889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400" b="1" kern="1200">
                <a:solidFill>
                  <a:srgbClr val="004047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b="0" i="0" kern="1200" baseline="0">
                <a:solidFill>
                  <a:srgbClr val="004047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50000"/>
              <a:buFont typeface="Courier New" panose="02070309020205020404" pitchFamily="49" charset="0"/>
              <a:buChar char="o"/>
              <a:defRPr sz="2000" b="0" i="0" kern="1200">
                <a:solidFill>
                  <a:srgbClr val="004047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600" b="0" i="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Battery Bus</a:t>
            </a:r>
          </a:p>
          <a:p>
            <a:pPr lvl="1"/>
            <a:r>
              <a:rPr lang="en-US"/>
              <a:t>Traction batteries are charged in the depot during the night</a:t>
            </a:r>
          </a:p>
          <a:p>
            <a:pPr lvl="1"/>
            <a:r>
              <a:rPr lang="en-US"/>
              <a:t>Challenging requirements for charging infrastructure</a:t>
            </a:r>
          </a:p>
          <a:p>
            <a:pPr lvl="1"/>
            <a:r>
              <a:rPr lang="en-US"/>
              <a:t>High charging power during the night</a:t>
            </a:r>
          </a:p>
          <a:p>
            <a:pPr marL="457200" lvl="1" indent="0">
              <a:buNone/>
            </a:pPr>
            <a:r>
              <a:rPr lang="en-US"/>
              <a:t>OR</a:t>
            </a:r>
          </a:p>
          <a:p>
            <a:pPr lvl="1"/>
            <a:r>
              <a:rPr lang="en-US"/>
              <a:t>Batteries are charged at stops (opportunity charging)</a:t>
            </a:r>
          </a:p>
          <a:p>
            <a:pPr lvl="1"/>
            <a:r>
              <a:rPr lang="en-US"/>
              <a:t>Minimum charging times required to get to the SOC needed to operate the next route</a:t>
            </a:r>
          </a:p>
          <a:p>
            <a:pPr lvl="1"/>
            <a:r>
              <a:rPr lang="en-US"/>
              <a:t>Delays in the schedule are hard to compensate</a:t>
            </a:r>
          </a:p>
          <a:p>
            <a:pPr lvl="1"/>
            <a:r>
              <a:rPr lang="en-US"/>
              <a:t>Wait times may require additional buses and operators</a:t>
            </a:r>
          </a:p>
        </p:txBody>
      </p:sp>
      <p:sp>
        <p:nvSpPr>
          <p:cNvPr id="4" name="Denkblase: wolkenförmig 15">
            <a:extLst>
              <a:ext uri="{FF2B5EF4-FFF2-40B4-BE49-F238E27FC236}">
                <a16:creationId xmlns:a16="http://schemas.microsoft.com/office/drawing/2014/main" id="{4D1F0571-FFA8-13CA-D187-FCEFED704868}"/>
              </a:ext>
            </a:extLst>
          </p:cNvPr>
          <p:cNvSpPr/>
          <p:nvPr/>
        </p:nvSpPr>
        <p:spPr>
          <a:xfrm>
            <a:off x="3914223" y="4697218"/>
            <a:ext cx="3029320" cy="692458"/>
          </a:xfrm>
          <a:prstGeom prst="cloudCallout">
            <a:avLst>
              <a:gd name="adj1" fmla="val 54158"/>
              <a:gd name="adj2" fmla="val 66686"/>
            </a:avLst>
          </a:prstGeom>
          <a:solidFill>
            <a:srgbClr val="00457E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kern="0">
                <a:solidFill>
                  <a:prstClr val="black"/>
                </a:solidFill>
                <a:latin typeface="+mj-lt"/>
              </a:rPr>
              <a:t>Time is money</a:t>
            </a:r>
            <a:r>
              <a:rPr lang="pl-PL" sz="1400" kern="0" dirty="0">
                <a:solidFill>
                  <a:prstClr val="black"/>
                </a:solidFill>
                <a:latin typeface="+mj-lt"/>
              </a:rPr>
              <a:t> </a:t>
            </a:r>
            <a:r>
              <a:rPr lang="pl-PL" sz="1400" kern="0">
                <a:solidFill>
                  <a:prstClr val="black"/>
                </a:solidFill>
                <a:latin typeface="+mj-lt"/>
              </a:rPr>
              <a:t>= money is time</a:t>
            </a:r>
            <a:endParaRPr lang="de-DE" sz="1400" kern="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6" name="Denkblase: wolkenförmig 16">
            <a:extLst>
              <a:ext uri="{FF2B5EF4-FFF2-40B4-BE49-F238E27FC236}">
                <a16:creationId xmlns:a16="http://schemas.microsoft.com/office/drawing/2014/main" id="{74C619B5-EBC7-C04B-A6DD-433B0A76543F}"/>
              </a:ext>
            </a:extLst>
          </p:cNvPr>
          <p:cNvSpPr/>
          <p:nvPr/>
        </p:nvSpPr>
        <p:spPr>
          <a:xfrm>
            <a:off x="665043" y="5745875"/>
            <a:ext cx="2893470" cy="532434"/>
          </a:xfrm>
          <a:prstGeom prst="cloudCallout">
            <a:avLst>
              <a:gd name="adj1" fmla="val -24315"/>
              <a:gd name="adj2" fmla="val 97430"/>
            </a:avLst>
          </a:prstGeom>
          <a:solidFill>
            <a:srgbClr val="00457E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Carry passengers not batteries</a:t>
            </a: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8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D1B3DFC8-14C6-B018-7A93-E668661006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66" y="6046900"/>
            <a:ext cx="895310" cy="308882"/>
          </a:xfrm>
          <a:prstGeom prst="rect">
            <a:avLst/>
          </a:prstGeom>
        </p:spPr>
      </p:pic>
      <p:sp>
        <p:nvSpPr>
          <p:cNvPr id="7" name="Denkblase: wolkenförmig 15">
            <a:extLst>
              <a:ext uri="{FF2B5EF4-FFF2-40B4-BE49-F238E27FC236}">
                <a16:creationId xmlns:a16="http://schemas.microsoft.com/office/drawing/2014/main" id="{C5246316-04D8-FBCC-ABCD-456DB6D2AC12}"/>
              </a:ext>
            </a:extLst>
          </p:cNvPr>
          <p:cNvSpPr/>
          <p:nvPr/>
        </p:nvSpPr>
        <p:spPr>
          <a:xfrm>
            <a:off x="665043" y="4761410"/>
            <a:ext cx="3029320" cy="692458"/>
          </a:xfrm>
          <a:prstGeom prst="cloudCallout">
            <a:avLst>
              <a:gd name="adj1" fmla="val 54158"/>
              <a:gd name="adj2" fmla="val 66686"/>
            </a:avLst>
          </a:prstGeom>
          <a:solidFill>
            <a:srgbClr val="00457E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prstClr val="black"/>
                </a:solidFill>
                <a:latin typeface="+mj-lt"/>
              </a:rPr>
              <a:t>Bus needs to operate to create revenue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Denkblase: wolkenförmig 15">
            <a:extLst>
              <a:ext uri="{FF2B5EF4-FFF2-40B4-BE49-F238E27FC236}">
                <a16:creationId xmlns:a16="http://schemas.microsoft.com/office/drawing/2014/main" id="{E86B5868-24B4-6488-D2BE-1A773465FC64}"/>
              </a:ext>
            </a:extLst>
          </p:cNvPr>
          <p:cNvSpPr/>
          <p:nvPr/>
        </p:nvSpPr>
        <p:spPr>
          <a:xfrm>
            <a:off x="3914223" y="5529326"/>
            <a:ext cx="3029320" cy="826456"/>
          </a:xfrm>
          <a:prstGeom prst="cloudCallout">
            <a:avLst>
              <a:gd name="adj1" fmla="val 54158"/>
              <a:gd name="adj2" fmla="val 66686"/>
            </a:avLst>
          </a:prstGeom>
          <a:solidFill>
            <a:srgbClr val="00457E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kern="0">
                <a:solidFill>
                  <a:prstClr val="black"/>
                </a:solidFill>
                <a:latin typeface="+mj-lt"/>
              </a:rPr>
              <a:t>No need</a:t>
            </a:r>
            <a:r>
              <a:rPr lang="pl-PL" sz="1400" kern="0" dirty="0">
                <a:solidFill>
                  <a:prstClr val="black"/>
                </a:solidFill>
                <a:latin typeface="+mj-lt"/>
              </a:rPr>
              <a:t> </a:t>
            </a:r>
            <a:r>
              <a:rPr lang="pl-PL" sz="1400" kern="0">
                <a:solidFill>
                  <a:prstClr val="black"/>
                </a:solidFill>
                <a:latin typeface="+mj-lt"/>
              </a:rPr>
              <a:t>for additional buses and operators</a:t>
            </a:r>
            <a:endParaRPr lang="de-DE" sz="1400" kern="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4167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Difference IMC / Battery Bus</a:t>
            </a:r>
            <a:r>
              <a:rPr lang="pl-PL"/>
              <a:t> depot</a:t>
            </a:r>
            <a:endParaRPr lang="en-US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884903" y="1372796"/>
            <a:ext cx="5211097" cy="4889981"/>
          </a:xfrm>
          <a:prstGeom prst="rect">
            <a:avLst/>
          </a:prstGeom>
        </p:spPr>
        <p:txBody>
          <a:bodyPr>
            <a:normAutofit/>
          </a:bodyPr>
          <a:lstStyle>
            <a:lvl2pPr marL="742950" indent="-285750"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baseline="0"/>
            </a:lvl2pPr>
            <a:lvl3pPr marL="1143000" indent="-228600">
              <a:buClr>
                <a:schemeClr val="accent3"/>
              </a:buClr>
              <a:buSzPct val="50000"/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sz="2000"/>
              <a:t>IMC</a:t>
            </a:r>
          </a:p>
          <a:p>
            <a:pPr lvl="1"/>
            <a:r>
              <a:rPr lang="en-US" sz="2000"/>
              <a:t>Parked bumper to bumper, mirror to mirror</a:t>
            </a:r>
          </a:p>
          <a:p>
            <a:pPr lvl="1"/>
            <a:r>
              <a:rPr lang="en-US" sz="2000"/>
              <a:t>Smallest possible parking/depot area</a:t>
            </a:r>
          </a:p>
          <a:p>
            <a:pPr lvl="0"/>
            <a:endParaRPr lang="en-US" sz="20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16B6B4-C8C4-98BD-E73E-E68B3282B84C}"/>
              </a:ext>
            </a:extLst>
          </p:cNvPr>
          <p:cNvSpPr txBox="1">
            <a:spLocks/>
          </p:cNvSpPr>
          <p:nvPr/>
        </p:nvSpPr>
        <p:spPr>
          <a:xfrm>
            <a:off x="6300282" y="1372795"/>
            <a:ext cx="5211097" cy="4889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400" b="1" kern="1200">
                <a:solidFill>
                  <a:srgbClr val="004047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b="0" i="0" kern="1200" baseline="0">
                <a:solidFill>
                  <a:srgbClr val="004047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50000"/>
              <a:buFont typeface="Courier New" panose="02070309020205020404" pitchFamily="49" charset="0"/>
              <a:buChar char="o"/>
              <a:defRPr sz="2000" b="0" i="0" kern="1200">
                <a:solidFill>
                  <a:srgbClr val="004047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600" b="0" i="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Battery Bus</a:t>
            </a:r>
          </a:p>
          <a:p>
            <a:pPr lvl="1"/>
            <a:r>
              <a:rPr lang="en-US" sz="2000"/>
              <a:t>Space needed for charging infrastructure, fire safety…</a:t>
            </a:r>
          </a:p>
          <a:p>
            <a:endParaRPr lang="en-US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E31818-99B9-FAB1-1AF2-2CD0EF6B07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4502" y="3152409"/>
            <a:ext cx="5211097" cy="2679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EE1265-ACB6-6EAD-3214-ED0033724D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315" y="3152408"/>
            <a:ext cx="5018747" cy="26794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7810B7-452B-D786-0E29-51E589C4859B}"/>
              </a:ext>
            </a:extLst>
          </p:cNvPr>
          <p:cNvSpPr txBox="1"/>
          <p:nvPr/>
        </p:nvSpPr>
        <p:spPr>
          <a:xfrm>
            <a:off x="2869383" y="6538914"/>
            <a:ext cx="60456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>
                <a:solidFill>
                  <a:srgbClr val="18424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Philip Tong photo, flicker - KVB</a:t>
            </a:r>
            <a:endParaRPr lang="en-GB"/>
          </a:p>
        </p:txBody>
      </p:sp>
      <p:pic>
        <p:nvPicPr>
          <p:cNvPr id="10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E2B1F9A5-D4FB-591F-E1A1-CADD1F7EB5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66" y="6046900"/>
            <a:ext cx="895310" cy="3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44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IMC</a:t>
            </a:r>
          </a:p>
        </p:txBody>
      </p:sp>
      <p:graphicFrame>
        <p:nvGraphicFramePr>
          <p:cNvPr id="315" name="Table 314">
            <a:extLst>
              <a:ext uri="{FF2B5EF4-FFF2-40B4-BE49-F238E27FC236}">
                <a16:creationId xmlns:a16="http://schemas.microsoft.com/office/drawing/2014/main" id="{9AE251F9-6987-B2CF-9661-D85791F76C42}"/>
              </a:ext>
            </a:extLst>
          </p:cNvPr>
          <p:cNvGraphicFramePr>
            <a:graphicFrameLocks noGrp="1"/>
          </p:cNvGraphicFramePr>
          <p:nvPr/>
        </p:nvGraphicFramePr>
        <p:xfrm>
          <a:off x="806583" y="1411773"/>
          <a:ext cx="3232018" cy="402336"/>
        </p:xfrm>
        <a:graphic>
          <a:graphicData uri="http://schemas.openxmlformats.org/drawingml/2006/table">
            <a:tbl>
              <a:tblPr firstRow="1" bandRow="1"/>
              <a:tblGrid>
                <a:gridCol w="3232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60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2400" b="1" i="0" u="none" kern="1200">
                          <a:solidFill>
                            <a:srgbClr val="FFC000"/>
                          </a:solidFill>
                          <a:latin typeface="+mj-lt"/>
                          <a:ea typeface="+mn-ea"/>
                          <a:cs typeface="+mn-cs"/>
                        </a:rPr>
                        <a:t>Applications for IMC</a:t>
                      </a:r>
                    </a:p>
                  </a:txBody>
                  <a:tcPr marL="0" marR="18288" marT="18288" marB="18288" anchor="b">
                    <a:lnL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26" name="Group 325">
            <a:extLst>
              <a:ext uri="{FF2B5EF4-FFF2-40B4-BE49-F238E27FC236}">
                <a16:creationId xmlns:a16="http://schemas.microsoft.com/office/drawing/2014/main" id="{18FF4798-F98F-6157-2EBA-94C518DC0A7D}"/>
              </a:ext>
            </a:extLst>
          </p:cNvPr>
          <p:cNvGrpSpPr>
            <a:grpSpLocks noChangeAspect="1"/>
          </p:cNvGrpSpPr>
          <p:nvPr/>
        </p:nvGrpSpPr>
        <p:grpSpPr>
          <a:xfrm>
            <a:off x="9601161" y="933708"/>
            <a:ext cx="884018" cy="731520"/>
            <a:chOff x="5795900" y="1243054"/>
            <a:chExt cx="755310" cy="625015"/>
          </a:xfrm>
          <a:solidFill>
            <a:srgbClr val="92D050"/>
          </a:solidFill>
        </p:grpSpPr>
        <p:grpSp>
          <p:nvGrpSpPr>
            <p:cNvPr id="327" name="Graphic 22" descr="Bus with solid fill">
              <a:extLst>
                <a:ext uri="{FF2B5EF4-FFF2-40B4-BE49-F238E27FC236}">
                  <a16:creationId xmlns:a16="http://schemas.microsoft.com/office/drawing/2014/main" id="{9A26B9E3-5A05-00C3-8B83-7D845B57A564}"/>
                </a:ext>
              </a:extLst>
            </p:cNvPr>
            <p:cNvGrpSpPr/>
            <p:nvPr/>
          </p:nvGrpSpPr>
          <p:grpSpPr>
            <a:xfrm>
              <a:off x="5926195" y="1243054"/>
              <a:ext cx="625015" cy="625015"/>
              <a:chOff x="2239321" y="1566946"/>
              <a:chExt cx="914400" cy="914400"/>
            </a:xfrm>
            <a:grpFill/>
          </p:grpSpPr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89DE3DAD-1EDA-6CC7-3B79-51066901F3DB}"/>
                  </a:ext>
                </a:extLst>
              </p:cNvPr>
              <p:cNvSpPr/>
              <p:nvPr/>
            </p:nvSpPr>
            <p:spPr>
              <a:xfrm>
                <a:off x="2277421" y="1794593"/>
                <a:ext cx="838200" cy="420052"/>
              </a:xfrm>
              <a:custGeom>
                <a:avLst/>
                <a:gdLst>
                  <a:gd name="connsiteX0" fmla="*/ 38100 w 838200"/>
                  <a:gd name="connsiteY0" fmla="*/ 58103 h 420052"/>
                  <a:gd name="connsiteX1" fmla="*/ 57150 w 838200"/>
                  <a:gd name="connsiteY1" fmla="*/ 39053 h 420052"/>
                  <a:gd name="connsiteX2" fmla="*/ 190500 w 838200"/>
                  <a:gd name="connsiteY2" fmla="*/ 39053 h 420052"/>
                  <a:gd name="connsiteX3" fmla="*/ 190500 w 838200"/>
                  <a:gd name="connsiteY3" fmla="*/ 191453 h 420052"/>
                  <a:gd name="connsiteX4" fmla="*/ 38100 w 838200"/>
                  <a:gd name="connsiteY4" fmla="*/ 191453 h 420052"/>
                  <a:gd name="connsiteX5" fmla="*/ 38100 w 838200"/>
                  <a:gd name="connsiteY5" fmla="*/ 58103 h 420052"/>
                  <a:gd name="connsiteX6" fmla="*/ 228600 w 838200"/>
                  <a:gd name="connsiteY6" fmla="*/ 39053 h 420052"/>
                  <a:gd name="connsiteX7" fmla="*/ 381000 w 838200"/>
                  <a:gd name="connsiteY7" fmla="*/ 39053 h 420052"/>
                  <a:gd name="connsiteX8" fmla="*/ 381000 w 838200"/>
                  <a:gd name="connsiteY8" fmla="*/ 191453 h 420052"/>
                  <a:gd name="connsiteX9" fmla="*/ 228600 w 838200"/>
                  <a:gd name="connsiteY9" fmla="*/ 191453 h 420052"/>
                  <a:gd name="connsiteX10" fmla="*/ 228600 w 838200"/>
                  <a:gd name="connsiteY10" fmla="*/ 39053 h 420052"/>
                  <a:gd name="connsiteX11" fmla="*/ 419100 w 838200"/>
                  <a:gd name="connsiteY11" fmla="*/ 39053 h 420052"/>
                  <a:gd name="connsiteX12" fmla="*/ 571500 w 838200"/>
                  <a:gd name="connsiteY12" fmla="*/ 39053 h 420052"/>
                  <a:gd name="connsiteX13" fmla="*/ 571500 w 838200"/>
                  <a:gd name="connsiteY13" fmla="*/ 191453 h 420052"/>
                  <a:gd name="connsiteX14" fmla="*/ 419100 w 838200"/>
                  <a:gd name="connsiteY14" fmla="*/ 191453 h 420052"/>
                  <a:gd name="connsiteX15" fmla="*/ 419100 w 838200"/>
                  <a:gd name="connsiteY15" fmla="*/ 39053 h 420052"/>
                  <a:gd name="connsiteX16" fmla="*/ 609600 w 838200"/>
                  <a:gd name="connsiteY16" fmla="*/ 39053 h 420052"/>
                  <a:gd name="connsiteX17" fmla="*/ 736283 w 838200"/>
                  <a:gd name="connsiteY17" fmla="*/ 39053 h 420052"/>
                  <a:gd name="connsiteX18" fmla="*/ 773430 w 838200"/>
                  <a:gd name="connsiteY18" fmla="*/ 70485 h 420052"/>
                  <a:gd name="connsiteX19" fmla="*/ 795338 w 838200"/>
                  <a:gd name="connsiteY19" fmla="*/ 205740 h 420052"/>
                  <a:gd name="connsiteX20" fmla="*/ 799148 w 838200"/>
                  <a:gd name="connsiteY20" fmla="*/ 248603 h 420052"/>
                  <a:gd name="connsiteX21" fmla="*/ 666750 w 838200"/>
                  <a:gd name="connsiteY21" fmla="*/ 248603 h 420052"/>
                  <a:gd name="connsiteX22" fmla="*/ 609600 w 838200"/>
                  <a:gd name="connsiteY22" fmla="*/ 191453 h 420052"/>
                  <a:gd name="connsiteX23" fmla="*/ 609600 w 838200"/>
                  <a:gd name="connsiteY23" fmla="*/ 39053 h 420052"/>
                  <a:gd name="connsiteX24" fmla="*/ 0 w 838200"/>
                  <a:gd name="connsiteY24" fmla="*/ 39053 h 420052"/>
                  <a:gd name="connsiteX25" fmla="*/ 0 w 838200"/>
                  <a:gd name="connsiteY25" fmla="*/ 381953 h 420052"/>
                  <a:gd name="connsiteX26" fmla="*/ 38100 w 838200"/>
                  <a:gd name="connsiteY26" fmla="*/ 420053 h 420052"/>
                  <a:gd name="connsiteX27" fmla="*/ 40005 w 838200"/>
                  <a:gd name="connsiteY27" fmla="*/ 420053 h 420052"/>
                  <a:gd name="connsiteX28" fmla="*/ 38100 w 838200"/>
                  <a:gd name="connsiteY28" fmla="*/ 401003 h 420052"/>
                  <a:gd name="connsiteX29" fmla="*/ 133350 w 838200"/>
                  <a:gd name="connsiteY29" fmla="*/ 305753 h 420052"/>
                  <a:gd name="connsiteX30" fmla="*/ 228600 w 838200"/>
                  <a:gd name="connsiteY30" fmla="*/ 401003 h 420052"/>
                  <a:gd name="connsiteX31" fmla="*/ 226695 w 838200"/>
                  <a:gd name="connsiteY31" fmla="*/ 420053 h 420052"/>
                  <a:gd name="connsiteX32" fmla="*/ 573405 w 838200"/>
                  <a:gd name="connsiteY32" fmla="*/ 420053 h 420052"/>
                  <a:gd name="connsiteX33" fmla="*/ 571500 w 838200"/>
                  <a:gd name="connsiteY33" fmla="*/ 401003 h 420052"/>
                  <a:gd name="connsiteX34" fmla="*/ 666750 w 838200"/>
                  <a:gd name="connsiteY34" fmla="*/ 305753 h 420052"/>
                  <a:gd name="connsiteX35" fmla="*/ 762000 w 838200"/>
                  <a:gd name="connsiteY35" fmla="*/ 401003 h 420052"/>
                  <a:gd name="connsiteX36" fmla="*/ 760095 w 838200"/>
                  <a:gd name="connsiteY36" fmla="*/ 420053 h 420052"/>
                  <a:gd name="connsiteX37" fmla="*/ 800100 w 838200"/>
                  <a:gd name="connsiteY37" fmla="*/ 420053 h 420052"/>
                  <a:gd name="connsiteX38" fmla="*/ 838200 w 838200"/>
                  <a:gd name="connsiteY38" fmla="*/ 381953 h 420052"/>
                  <a:gd name="connsiteX39" fmla="*/ 838200 w 838200"/>
                  <a:gd name="connsiteY39" fmla="*/ 260033 h 420052"/>
                  <a:gd name="connsiteX40" fmla="*/ 833438 w 838200"/>
                  <a:gd name="connsiteY40" fmla="*/ 199073 h 420052"/>
                  <a:gd name="connsiteX41" fmla="*/ 811530 w 838200"/>
                  <a:gd name="connsiteY41" fmla="*/ 62865 h 420052"/>
                  <a:gd name="connsiteX42" fmla="*/ 736283 w 838200"/>
                  <a:gd name="connsiteY42" fmla="*/ 0 h 420052"/>
                  <a:gd name="connsiteX43" fmla="*/ 38100 w 838200"/>
                  <a:gd name="connsiteY43" fmla="*/ 0 h 420052"/>
                  <a:gd name="connsiteX44" fmla="*/ 0 w 838200"/>
                  <a:gd name="connsiteY44" fmla="*/ 39053 h 420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8200" h="420052">
                    <a:moveTo>
                      <a:pt x="38100" y="58103"/>
                    </a:moveTo>
                    <a:cubicBezTo>
                      <a:pt x="38100" y="47625"/>
                      <a:pt x="46672" y="39053"/>
                      <a:pt x="57150" y="39053"/>
                    </a:cubicBezTo>
                    <a:lnTo>
                      <a:pt x="190500" y="39053"/>
                    </a:lnTo>
                    <a:lnTo>
                      <a:pt x="190500" y="191453"/>
                    </a:lnTo>
                    <a:lnTo>
                      <a:pt x="38100" y="191453"/>
                    </a:lnTo>
                    <a:lnTo>
                      <a:pt x="38100" y="58103"/>
                    </a:lnTo>
                    <a:close/>
                    <a:moveTo>
                      <a:pt x="228600" y="39053"/>
                    </a:moveTo>
                    <a:lnTo>
                      <a:pt x="381000" y="39053"/>
                    </a:lnTo>
                    <a:lnTo>
                      <a:pt x="381000" y="191453"/>
                    </a:lnTo>
                    <a:lnTo>
                      <a:pt x="228600" y="191453"/>
                    </a:lnTo>
                    <a:lnTo>
                      <a:pt x="228600" y="39053"/>
                    </a:lnTo>
                    <a:close/>
                    <a:moveTo>
                      <a:pt x="419100" y="39053"/>
                    </a:moveTo>
                    <a:lnTo>
                      <a:pt x="571500" y="39053"/>
                    </a:lnTo>
                    <a:lnTo>
                      <a:pt x="571500" y="191453"/>
                    </a:lnTo>
                    <a:lnTo>
                      <a:pt x="419100" y="191453"/>
                    </a:lnTo>
                    <a:lnTo>
                      <a:pt x="419100" y="39053"/>
                    </a:lnTo>
                    <a:close/>
                    <a:moveTo>
                      <a:pt x="609600" y="39053"/>
                    </a:moveTo>
                    <a:lnTo>
                      <a:pt x="736283" y="39053"/>
                    </a:lnTo>
                    <a:cubicBezTo>
                      <a:pt x="754380" y="39053"/>
                      <a:pt x="770573" y="52388"/>
                      <a:pt x="773430" y="70485"/>
                    </a:cubicBezTo>
                    <a:lnTo>
                      <a:pt x="795338" y="205740"/>
                    </a:lnTo>
                    <a:cubicBezTo>
                      <a:pt x="797243" y="220028"/>
                      <a:pt x="799148" y="234315"/>
                      <a:pt x="799148" y="248603"/>
                    </a:cubicBezTo>
                    <a:lnTo>
                      <a:pt x="666750" y="248603"/>
                    </a:lnTo>
                    <a:lnTo>
                      <a:pt x="609600" y="191453"/>
                    </a:lnTo>
                    <a:lnTo>
                      <a:pt x="609600" y="39053"/>
                    </a:lnTo>
                    <a:close/>
                    <a:moveTo>
                      <a:pt x="0" y="39053"/>
                    </a:moveTo>
                    <a:lnTo>
                      <a:pt x="0" y="381953"/>
                    </a:lnTo>
                    <a:cubicBezTo>
                      <a:pt x="0" y="402907"/>
                      <a:pt x="17145" y="420053"/>
                      <a:pt x="38100" y="420053"/>
                    </a:cubicBezTo>
                    <a:lnTo>
                      <a:pt x="40005" y="420053"/>
                    </a:lnTo>
                    <a:cubicBezTo>
                      <a:pt x="39053" y="414338"/>
                      <a:pt x="38100" y="407670"/>
                      <a:pt x="38100" y="401003"/>
                    </a:cubicBezTo>
                    <a:cubicBezTo>
                      <a:pt x="38100" y="348615"/>
                      <a:pt x="80963" y="305753"/>
                      <a:pt x="133350" y="305753"/>
                    </a:cubicBezTo>
                    <a:cubicBezTo>
                      <a:pt x="185738" y="305753"/>
                      <a:pt x="228600" y="348615"/>
                      <a:pt x="228600" y="401003"/>
                    </a:cubicBezTo>
                    <a:cubicBezTo>
                      <a:pt x="228600" y="407670"/>
                      <a:pt x="227648" y="414338"/>
                      <a:pt x="226695" y="420053"/>
                    </a:cubicBezTo>
                    <a:lnTo>
                      <a:pt x="573405" y="420053"/>
                    </a:lnTo>
                    <a:cubicBezTo>
                      <a:pt x="572453" y="414338"/>
                      <a:pt x="571500" y="407670"/>
                      <a:pt x="571500" y="401003"/>
                    </a:cubicBezTo>
                    <a:cubicBezTo>
                      <a:pt x="571500" y="348615"/>
                      <a:pt x="614363" y="305753"/>
                      <a:pt x="666750" y="305753"/>
                    </a:cubicBezTo>
                    <a:cubicBezTo>
                      <a:pt x="719138" y="305753"/>
                      <a:pt x="762000" y="348615"/>
                      <a:pt x="762000" y="401003"/>
                    </a:cubicBezTo>
                    <a:cubicBezTo>
                      <a:pt x="762000" y="407670"/>
                      <a:pt x="761048" y="414338"/>
                      <a:pt x="760095" y="420053"/>
                    </a:cubicBezTo>
                    <a:lnTo>
                      <a:pt x="800100" y="420053"/>
                    </a:lnTo>
                    <a:cubicBezTo>
                      <a:pt x="821055" y="420053"/>
                      <a:pt x="838200" y="402907"/>
                      <a:pt x="838200" y="381953"/>
                    </a:cubicBezTo>
                    <a:lnTo>
                      <a:pt x="838200" y="260033"/>
                    </a:lnTo>
                    <a:cubicBezTo>
                      <a:pt x="838200" y="240030"/>
                      <a:pt x="836295" y="219075"/>
                      <a:pt x="833438" y="199073"/>
                    </a:cubicBezTo>
                    <a:lnTo>
                      <a:pt x="811530" y="62865"/>
                    </a:lnTo>
                    <a:cubicBezTo>
                      <a:pt x="804863" y="26670"/>
                      <a:pt x="773430" y="0"/>
                      <a:pt x="736283" y="0"/>
                    </a:cubicBezTo>
                    <a:lnTo>
                      <a:pt x="38100" y="0"/>
                    </a:lnTo>
                    <a:cubicBezTo>
                      <a:pt x="17145" y="953"/>
                      <a:pt x="0" y="18097"/>
                      <a:pt x="0" y="390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E492888-E5EB-54C7-0A4B-BB8E91BCDF01}"/>
                  </a:ext>
                </a:extLst>
              </p:cNvPr>
              <p:cNvSpPr/>
              <p:nvPr/>
            </p:nvSpPr>
            <p:spPr>
              <a:xfrm>
                <a:off x="2877496" y="212892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5D49918F-76F8-E6DE-0D17-49C0FEFD2134}"/>
                  </a:ext>
                </a:extLst>
              </p:cNvPr>
              <p:cNvSpPr/>
              <p:nvPr/>
            </p:nvSpPr>
            <p:spPr>
              <a:xfrm>
                <a:off x="2344096" y="212892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21CB9B49-C154-B596-7959-63ADADCB1475}"/>
                </a:ext>
              </a:extLst>
            </p:cNvPr>
            <p:cNvSpPr/>
            <p:nvPr/>
          </p:nvSpPr>
          <p:spPr bwMode="auto">
            <a:xfrm flipH="1">
              <a:off x="5967533" y="1415527"/>
              <a:ext cx="176826" cy="141380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square" lIns="91440" tIns="0" rIns="46800" bIns="46800" rtlCol="0" anchor="t" anchorCtr="0"/>
            <a:lstStyle/>
            <a:p>
              <a:pPr marL="0" marR="0" lvl="0" indent="0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457E"/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AC0A93C7-F321-E625-C666-DACA860385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5900" y="1617943"/>
              <a:ext cx="135824" cy="0"/>
            </a:xfrm>
            <a:prstGeom prst="line">
              <a:avLst/>
            </a:prstGeom>
            <a:grpFill/>
            <a:ln w="9525" cap="flat" cmpd="sng" algn="ctr">
              <a:solidFill>
                <a:srgbClr val="A6C8D4"/>
              </a:solidFill>
              <a:prstDash val="solid"/>
            </a:ln>
            <a:effectLst/>
          </p:spPr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FB14E5F2-8328-AABC-1C4D-EBB01D0CCD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3501" y="1642909"/>
              <a:ext cx="98223" cy="0"/>
            </a:xfrm>
            <a:prstGeom prst="line">
              <a:avLst/>
            </a:prstGeom>
            <a:grpFill/>
            <a:ln w="12700" cap="flat" cmpd="sng" algn="ctr">
              <a:solidFill>
                <a:srgbClr val="A6C8D4"/>
              </a:solidFill>
              <a:prstDash val="solid"/>
            </a:ln>
            <a:effectLst/>
          </p:spPr>
        </p:cxnSp>
        <p:sp>
          <p:nvSpPr>
            <p:cNvPr id="331" name="Lightning Bolt 330">
              <a:extLst>
                <a:ext uri="{FF2B5EF4-FFF2-40B4-BE49-F238E27FC236}">
                  <a16:creationId xmlns:a16="http://schemas.microsoft.com/office/drawing/2014/main" id="{682F7B4D-57A9-11F8-3636-940AC4588FD3}"/>
                </a:ext>
              </a:extLst>
            </p:cNvPr>
            <p:cNvSpPr/>
            <p:nvPr/>
          </p:nvSpPr>
          <p:spPr bwMode="auto">
            <a:xfrm rot="1351659">
              <a:off x="5956618" y="1420529"/>
              <a:ext cx="189034" cy="167596"/>
            </a:xfrm>
            <a:prstGeom prst="lightningBolt">
              <a:avLst/>
            </a:prstGeom>
            <a:grpFill/>
            <a:ln>
              <a:solidFill>
                <a:sysClr val="windowText" lastClr="000000"/>
              </a:solidFill>
            </a:ln>
            <a:effectLst/>
          </p:spPr>
          <p:txBody>
            <a:bodyPr wrap="square" lIns="91440" tIns="0" rIns="46800" bIns="46800" rtlCol="0" anchor="t" anchorCtr="0"/>
            <a:lstStyle/>
            <a:p>
              <a:pPr marL="0" marR="0" lvl="0" indent="0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457E"/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7BE18E28-80F5-0D9B-0647-FF5153148697}"/>
                </a:ext>
              </a:extLst>
            </p:cNvPr>
            <p:cNvCxnSpPr/>
            <p:nvPr/>
          </p:nvCxnSpPr>
          <p:spPr>
            <a:xfrm flipH="1" flipV="1">
              <a:off x="6024881" y="1276776"/>
              <a:ext cx="77506" cy="121880"/>
            </a:xfrm>
            <a:prstGeom prst="line">
              <a:avLst/>
            </a:prstGeom>
            <a:grpFill/>
            <a:ln w="12700" cap="flat" cmpd="sng" algn="ctr">
              <a:solidFill>
                <a:srgbClr val="9BBB59"/>
              </a:solidFill>
              <a:prstDash val="solid"/>
            </a:ln>
            <a:effectLst/>
          </p:spPr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CA803260-D89F-2660-31D5-EC81FCD759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7487" y="1276237"/>
              <a:ext cx="115023" cy="0"/>
            </a:xfrm>
            <a:prstGeom prst="line">
              <a:avLst/>
            </a:prstGeom>
            <a:grpFill/>
            <a:ln w="19050" cap="flat" cmpd="sng" algn="ctr">
              <a:solidFill>
                <a:srgbClr val="9BBB59"/>
              </a:solidFill>
              <a:prstDash val="solid"/>
            </a:ln>
            <a:effectLst/>
          </p:spPr>
        </p:cxnSp>
      </p:grpSp>
      <p:sp>
        <p:nvSpPr>
          <p:cNvPr id="4" name="Flussdiagramm: Alternativer Prozess 18">
            <a:extLst>
              <a:ext uri="{FF2B5EF4-FFF2-40B4-BE49-F238E27FC236}">
                <a16:creationId xmlns:a16="http://schemas.microsoft.com/office/drawing/2014/main" id="{A9B8AA4D-7C13-4D26-9A70-2C8422F6DDC2}"/>
              </a:ext>
            </a:extLst>
          </p:cNvPr>
          <p:cNvSpPr/>
          <p:nvPr/>
        </p:nvSpPr>
        <p:spPr>
          <a:xfrm>
            <a:off x="2328191" y="3012095"/>
            <a:ext cx="1208867" cy="1033220"/>
          </a:xfrm>
          <a:prstGeom prst="flowChartAlternateProcess">
            <a:avLst/>
          </a:prstGeom>
          <a:noFill/>
          <a:ln w="63500">
            <a:solidFill>
              <a:srgbClr val="0070C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1867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Flussdiagramm: Alternativer Prozess 19">
            <a:extLst>
              <a:ext uri="{FF2B5EF4-FFF2-40B4-BE49-F238E27FC236}">
                <a16:creationId xmlns:a16="http://schemas.microsoft.com/office/drawing/2014/main" id="{5D94BFC3-80D5-209C-F9F9-3F356B145CBC}"/>
              </a:ext>
            </a:extLst>
          </p:cNvPr>
          <p:cNvSpPr/>
          <p:nvPr/>
        </p:nvSpPr>
        <p:spPr>
          <a:xfrm>
            <a:off x="9259379" y="2995913"/>
            <a:ext cx="1208867" cy="1033220"/>
          </a:xfrm>
          <a:prstGeom prst="flowChartAlternateProcess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1867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Flussdiagramm: Alternativer Prozess 20">
            <a:extLst>
              <a:ext uri="{FF2B5EF4-FFF2-40B4-BE49-F238E27FC236}">
                <a16:creationId xmlns:a16="http://schemas.microsoft.com/office/drawing/2014/main" id="{4E688B31-A3FA-4626-9B66-C2CE62A4DDEF}"/>
              </a:ext>
            </a:extLst>
          </p:cNvPr>
          <p:cNvSpPr/>
          <p:nvPr/>
        </p:nvSpPr>
        <p:spPr>
          <a:xfrm>
            <a:off x="8050512" y="1962693"/>
            <a:ext cx="1208867" cy="1033220"/>
          </a:xfrm>
          <a:prstGeom prst="flowChartAlternateProcess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1867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Flussdiagramm: Alternativer Prozess 21">
            <a:extLst>
              <a:ext uri="{FF2B5EF4-FFF2-40B4-BE49-F238E27FC236}">
                <a16:creationId xmlns:a16="http://schemas.microsoft.com/office/drawing/2014/main" id="{E830C6AE-C95F-8D19-FB4C-428E459A9051}"/>
              </a:ext>
            </a:extLst>
          </p:cNvPr>
          <p:cNvSpPr/>
          <p:nvPr/>
        </p:nvSpPr>
        <p:spPr>
          <a:xfrm>
            <a:off x="6841645" y="3025869"/>
            <a:ext cx="1208867" cy="1033220"/>
          </a:xfrm>
          <a:prstGeom prst="flowChartAlternateProcess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1867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Flussdiagramm: Alternativer Prozess 22">
            <a:extLst>
              <a:ext uri="{FF2B5EF4-FFF2-40B4-BE49-F238E27FC236}">
                <a16:creationId xmlns:a16="http://schemas.microsoft.com/office/drawing/2014/main" id="{B0C4B7CF-BE5A-B58B-267B-D9E4EA201EA8}"/>
              </a:ext>
            </a:extLst>
          </p:cNvPr>
          <p:cNvSpPr/>
          <p:nvPr/>
        </p:nvSpPr>
        <p:spPr>
          <a:xfrm>
            <a:off x="8050512" y="4053405"/>
            <a:ext cx="1208867" cy="1033220"/>
          </a:xfrm>
          <a:prstGeom prst="flowChartAlternateProcess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1867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Flussdiagramm: Alternativer Prozess 23">
            <a:extLst>
              <a:ext uri="{FF2B5EF4-FFF2-40B4-BE49-F238E27FC236}">
                <a16:creationId xmlns:a16="http://schemas.microsoft.com/office/drawing/2014/main" id="{5DA20650-D247-76A8-8528-C70E765001B2}"/>
              </a:ext>
            </a:extLst>
          </p:cNvPr>
          <p:cNvSpPr/>
          <p:nvPr/>
        </p:nvSpPr>
        <p:spPr>
          <a:xfrm>
            <a:off x="8050512" y="3004004"/>
            <a:ext cx="1208867" cy="1033220"/>
          </a:xfrm>
          <a:prstGeom prst="flowChartAlternateProcess">
            <a:avLst/>
          </a:prstGeom>
          <a:noFill/>
          <a:ln w="63500">
            <a:solidFill>
              <a:srgbClr val="0070C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1867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feld 24">
            <a:extLst>
              <a:ext uri="{FF2B5EF4-FFF2-40B4-BE49-F238E27FC236}">
                <a16:creationId xmlns:a16="http://schemas.microsoft.com/office/drawing/2014/main" id="{FB75A453-A7CB-190F-7248-BDC332608634}"/>
              </a:ext>
            </a:extLst>
          </p:cNvPr>
          <p:cNvSpPr txBox="1"/>
          <p:nvPr/>
        </p:nvSpPr>
        <p:spPr>
          <a:xfrm>
            <a:off x="2438139" y="3361461"/>
            <a:ext cx="1096366" cy="302058"/>
          </a:xfrm>
          <a:prstGeom prst="rect">
            <a:avLst/>
          </a:prstGeom>
          <a:noFill/>
        </p:spPr>
        <p:txBody>
          <a:bodyPr wrap="none" lIns="96000" tIns="48000" rIns="96000" bIns="48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 sz="1333">
                <a:solidFill>
                  <a:srgbClr val="0070C0"/>
                </a:solidFill>
                <a:latin typeface="+mj-lt"/>
              </a:rPr>
              <a:t>Downtown</a:t>
            </a:r>
          </a:p>
        </p:txBody>
      </p:sp>
      <p:sp>
        <p:nvSpPr>
          <p:cNvPr id="11" name="Textfeld 25">
            <a:extLst>
              <a:ext uri="{FF2B5EF4-FFF2-40B4-BE49-F238E27FC236}">
                <a16:creationId xmlns:a16="http://schemas.microsoft.com/office/drawing/2014/main" id="{6207E0ED-53CD-7A64-F37E-739BD65C9E33}"/>
              </a:ext>
            </a:extLst>
          </p:cNvPr>
          <p:cNvSpPr txBox="1"/>
          <p:nvPr/>
        </p:nvSpPr>
        <p:spPr>
          <a:xfrm>
            <a:off x="8146939" y="3391417"/>
            <a:ext cx="1096366" cy="302058"/>
          </a:xfrm>
          <a:prstGeom prst="rect">
            <a:avLst/>
          </a:prstGeom>
          <a:noFill/>
        </p:spPr>
        <p:txBody>
          <a:bodyPr wrap="none" lIns="96000" tIns="48000" rIns="96000" bIns="48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 sz="1333">
                <a:solidFill>
                  <a:srgbClr val="0070C0"/>
                </a:solidFill>
                <a:latin typeface="+mj-lt"/>
              </a:rPr>
              <a:t>Downtown</a:t>
            </a:r>
          </a:p>
        </p:txBody>
      </p:sp>
      <p:sp>
        <p:nvSpPr>
          <p:cNvPr id="12" name="Textfeld 26">
            <a:extLst>
              <a:ext uri="{FF2B5EF4-FFF2-40B4-BE49-F238E27FC236}">
                <a16:creationId xmlns:a16="http://schemas.microsoft.com/office/drawing/2014/main" id="{19EFA1CD-D60E-7015-070E-77F79AAE8DB7}"/>
              </a:ext>
            </a:extLst>
          </p:cNvPr>
          <p:cNvSpPr txBox="1"/>
          <p:nvPr/>
        </p:nvSpPr>
        <p:spPr>
          <a:xfrm>
            <a:off x="6951598" y="3391415"/>
            <a:ext cx="993774" cy="302058"/>
          </a:xfrm>
          <a:prstGeom prst="rect">
            <a:avLst/>
          </a:prstGeom>
          <a:noFill/>
        </p:spPr>
        <p:txBody>
          <a:bodyPr wrap="none" lIns="96000" tIns="48000" rIns="96000" bIns="48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 sz="1333">
                <a:solidFill>
                  <a:srgbClr val="00B050"/>
                </a:solidFill>
                <a:latin typeface="+mj-lt"/>
              </a:rPr>
              <a:t>Suburban</a:t>
            </a:r>
          </a:p>
        </p:txBody>
      </p:sp>
      <p:sp>
        <p:nvSpPr>
          <p:cNvPr id="13" name="Textfeld 30">
            <a:extLst>
              <a:ext uri="{FF2B5EF4-FFF2-40B4-BE49-F238E27FC236}">
                <a16:creationId xmlns:a16="http://schemas.microsoft.com/office/drawing/2014/main" id="{BC7C7719-2DC0-E116-E872-4E98F79166E9}"/>
              </a:ext>
            </a:extLst>
          </p:cNvPr>
          <p:cNvSpPr txBox="1"/>
          <p:nvPr/>
        </p:nvSpPr>
        <p:spPr>
          <a:xfrm>
            <a:off x="8173028" y="2408367"/>
            <a:ext cx="993774" cy="302058"/>
          </a:xfrm>
          <a:prstGeom prst="rect">
            <a:avLst/>
          </a:prstGeom>
          <a:noFill/>
        </p:spPr>
        <p:txBody>
          <a:bodyPr wrap="none" lIns="96000" tIns="48000" rIns="96000" bIns="48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 sz="1333">
                <a:solidFill>
                  <a:srgbClr val="00B050"/>
                </a:solidFill>
                <a:latin typeface="+mj-lt"/>
              </a:rPr>
              <a:t>Suburban</a:t>
            </a:r>
          </a:p>
        </p:txBody>
      </p:sp>
      <p:sp>
        <p:nvSpPr>
          <p:cNvPr id="14" name="Textfeld 31">
            <a:extLst>
              <a:ext uri="{FF2B5EF4-FFF2-40B4-BE49-F238E27FC236}">
                <a16:creationId xmlns:a16="http://schemas.microsoft.com/office/drawing/2014/main" id="{750DDB47-ABF7-960E-55C3-2BFCAACA3816}"/>
              </a:ext>
            </a:extLst>
          </p:cNvPr>
          <p:cNvSpPr txBox="1"/>
          <p:nvPr/>
        </p:nvSpPr>
        <p:spPr>
          <a:xfrm>
            <a:off x="8190386" y="4424637"/>
            <a:ext cx="993774" cy="302058"/>
          </a:xfrm>
          <a:prstGeom prst="rect">
            <a:avLst/>
          </a:prstGeom>
          <a:noFill/>
        </p:spPr>
        <p:txBody>
          <a:bodyPr wrap="none" lIns="96000" tIns="48000" rIns="96000" bIns="48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 sz="1333">
                <a:solidFill>
                  <a:srgbClr val="00B050"/>
                </a:solidFill>
                <a:latin typeface="+mj-lt"/>
              </a:rPr>
              <a:t>Suburban</a:t>
            </a:r>
          </a:p>
        </p:txBody>
      </p:sp>
      <p:sp>
        <p:nvSpPr>
          <p:cNvPr id="15" name="Textfeld 32">
            <a:extLst>
              <a:ext uri="{FF2B5EF4-FFF2-40B4-BE49-F238E27FC236}">
                <a16:creationId xmlns:a16="http://schemas.microsoft.com/office/drawing/2014/main" id="{1B18B150-6C72-ED09-5A14-FF91FE5DA0EA}"/>
              </a:ext>
            </a:extLst>
          </p:cNvPr>
          <p:cNvSpPr txBox="1"/>
          <p:nvPr/>
        </p:nvSpPr>
        <p:spPr>
          <a:xfrm>
            <a:off x="9399250" y="3361461"/>
            <a:ext cx="993774" cy="302058"/>
          </a:xfrm>
          <a:prstGeom prst="rect">
            <a:avLst/>
          </a:prstGeom>
          <a:noFill/>
        </p:spPr>
        <p:txBody>
          <a:bodyPr wrap="none" lIns="96000" tIns="48000" rIns="96000" bIns="48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 sz="1333">
                <a:solidFill>
                  <a:srgbClr val="00B050"/>
                </a:solidFill>
                <a:latin typeface="+mj-lt"/>
              </a:rPr>
              <a:t>Suburban</a:t>
            </a:r>
          </a:p>
        </p:txBody>
      </p:sp>
      <p:sp>
        <p:nvSpPr>
          <p:cNvPr id="16" name="Pfeil: nach rechts 33">
            <a:extLst>
              <a:ext uri="{FF2B5EF4-FFF2-40B4-BE49-F238E27FC236}">
                <a16:creationId xmlns:a16="http://schemas.microsoft.com/office/drawing/2014/main" id="{417EFC62-E598-E963-1D6E-5EC7D50D86BF}"/>
              </a:ext>
            </a:extLst>
          </p:cNvPr>
          <p:cNvSpPr/>
          <p:nvPr/>
        </p:nvSpPr>
        <p:spPr>
          <a:xfrm>
            <a:off x="4680232" y="3361461"/>
            <a:ext cx="1086609" cy="355200"/>
          </a:xfrm>
          <a:prstGeom prst="rightArrow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1867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feld 34">
            <a:extLst>
              <a:ext uri="{FF2B5EF4-FFF2-40B4-BE49-F238E27FC236}">
                <a16:creationId xmlns:a16="http://schemas.microsoft.com/office/drawing/2014/main" id="{F32D4F9A-2DE6-28F6-19A1-15409D73123F}"/>
              </a:ext>
            </a:extLst>
          </p:cNvPr>
          <p:cNvSpPr txBox="1"/>
          <p:nvPr/>
        </p:nvSpPr>
        <p:spPr>
          <a:xfrm>
            <a:off x="4455503" y="2802037"/>
            <a:ext cx="1467696" cy="589380"/>
          </a:xfrm>
          <a:prstGeom prst="rect">
            <a:avLst/>
          </a:prstGeom>
          <a:noFill/>
        </p:spPr>
        <p:txBody>
          <a:bodyPr wrap="square" lIns="96000" tIns="48000" rIns="96000" bIns="48000" rtlCol="0">
            <a:spAutoFit/>
          </a:bodyPr>
          <a:lstStyle/>
          <a:p>
            <a:pPr algn="ctr">
              <a:buClr>
                <a:schemeClr val="tx2"/>
              </a:buClr>
            </a:pPr>
            <a:r>
              <a:rPr lang="en-US" sz="1600">
                <a:solidFill>
                  <a:srgbClr val="00B050"/>
                </a:solidFill>
                <a:latin typeface="+mj-lt"/>
              </a:rPr>
              <a:t>Conversion to IMC</a:t>
            </a:r>
          </a:p>
        </p:txBody>
      </p:sp>
      <p:sp>
        <p:nvSpPr>
          <p:cNvPr id="18" name="Textfeld 35">
            <a:extLst>
              <a:ext uri="{FF2B5EF4-FFF2-40B4-BE49-F238E27FC236}">
                <a16:creationId xmlns:a16="http://schemas.microsoft.com/office/drawing/2014/main" id="{097352A2-64C3-C39C-5C03-782B7D034E0B}"/>
              </a:ext>
            </a:extLst>
          </p:cNvPr>
          <p:cNvSpPr txBox="1"/>
          <p:nvPr/>
        </p:nvSpPr>
        <p:spPr>
          <a:xfrm>
            <a:off x="762240" y="5325261"/>
            <a:ext cx="8634006" cy="671582"/>
          </a:xfrm>
          <a:prstGeom prst="rect">
            <a:avLst/>
          </a:prstGeom>
          <a:noFill/>
        </p:spPr>
        <p:txBody>
          <a:bodyPr wrap="none" lIns="96000" tIns="48000" rIns="96000" bIns="48000" rtlCol="0">
            <a:spAutoFit/>
          </a:bodyPr>
          <a:lstStyle/>
          <a:p>
            <a:pPr marL="237061" indent="-23706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>
                <a:latin typeface="+mj-lt"/>
              </a:rPr>
              <a:t>Extension</a:t>
            </a:r>
            <a:r>
              <a:rPr lang="en-US" sz="1867">
                <a:latin typeface="+mj-lt"/>
              </a:rPr>
              <a:t> of the existing over headline (OHL) routes using battery mode</a:t>
            </a:r>
          </a:p>
          <a:p>
            <a:pPr marL="237061" indent="-23706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67">
                <a:latin typeface="+mj-lt"/>
              </a:rPr>
              <a:t>Decarbonization by switching from Diesel to IMC</a:t>
            </a:r>
            <a:endParaRPr lang="de-DE" sz="1867">
              <a:latin typeface="+mj-lt"/>
            </a:endParaRPr>
          </a:p>
        </p:txBody>
      </p:sp>
      <p:sp>
        <p:nvSpPr>
          <p:cNvPr id="19" name="Flussdiagramm: Alternativer Prozess 7">
            <a:extLst>
              <a:ext uri="{FF2B5EF4-FFF2-40B4-BE49-F238E27FC236}">
                <a16:creationId xmlns:a16="http://schemas.microsoft.com/office/drawing/2014/main" id="{C091058C-8D8F-F3FE-741D-68FAC23D082E}"/>
              </a:ext>
            </a:extLst>
          </p:cNvPr>
          <p:cNvSpPr/>
          <p:nvPr/>
        </p:nvSpPr>
        <p:spPr>
          <a:xfrm>
            <a:off x="10645567" y="4455211"/>
            <a:ext cx="1208867" cy="363977"/>
          </a:xfrm>
          <a:prstGeom prst="flowChartAlternateProcess">
            <a:avLst/>
          </a:prstGeom>
          <a:noFill/>
          <a:ln w="63500">
            <a:solidFill>
              <a:srgbClr val="0070C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de-DE" sz="1333">
                <a:solidFill>
                  <a:schemeClr val="tx1"/>
                </a:solidFill>
                <a:latin typeface="+mj-lt"/>
              </a:rPr>
              <a:t>OHL Mode</a:t>
            </a:r>
          </a:p>
        </p:txBody>
      </p:sp>
      <p:sp>
        <p:nvSpPr>
          <p:cNvPr id="20" name="Flussdiagramm: Alternativer Prozess 9">
            <a:extLst>
              <a:ext uri="{FF2B5EF4-FFF2-40B4-BE49-F238E27FC236}">
                <a16:creationId xmlns:a16="http://schemas.microsoft.com/office/drawing/2014/main" id="{A82613E1-9291-3B09-56CE-B3F5EA87DC59}"/>
              </a:ext>
            </a:extLst>
          </p:cNvPr>
          <p:cNvSpPr/>
          <p:nvPr/>
        </p:nvSpPr>
        <p:spPr>
          <a:xfrm>
            <a:off x="10645567" y="4944675"/>
            <a:ext cx="1208867" cy="363977"/>
          </a:xfrm>
          <a:prstGeom prst="flowChartAlternateProcess">
            <a:avLst/>
          </a:prstGeom>
          <a:noFill/>
          <a:ln w="38100">
            <a:solidFill>
              <a:srgbClr val="00B05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de-DE" sz="1333">
                <a:solidFill>
                  <a:schemeClr val="tx1"/>
                </a:solidFill>
                <a:latin typeface="+mj-lt"/>
              </a:rPr>
              <a:t>ESS Mode</a:t>
            </a:r>
          </a:p>
        </p:txBody>
      </p:sp>
      <p:pic>
        <p:nvPicPr>
          <p:cNvPr id="21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E3BC4207-0FC5-054A-CE06-B07DB0725F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66" y="6046900"/>
            <a:ext cx="895310" cy="3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45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16">
            <a:extLst>
              <a:ext uri="{FF2B5EF4-FFF2-40B4-BE49-F238E27FC236}">
                <a16:creationId xmlns:a16="http://schemas.microsoft.com/office/drawing/2014/main" id="{DBD235B0-FE11-81B4-3DE7-8290549C181C}"/>
              </a:ext>
            </a:extLst>
          </p:cNvPr>
          <p:cNvSpPr txBox="1"/>
          <p:nvPr/>
        </p:nvSpPr>
        <p:spPr>
          <a:xfrm>
            <a:off x="762240" y="5318089"/>
            <a:ext cx="8462485" cy="650935"/>
          </a:xfrm>
          <a:prstGeom prst="rect">
            <a:avLst/>
          </a:prstGeom>
          <a:noFill/>
        </p:spPr>
        <p:txBody>
          <a:bodyPr wrap="none" lIns="96000" tIns="48000" rIns="96000" bIns="48000" rtlCol="0">
            <a:spAutoFit/>
          </a:bodyPr>
          <a:lstStyle/>
          <a:p>
            <a:pPr marL="237061" indent="-23706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>
                <a:latin typeface="+mj-lt"/>
              </a:rPr>
              <a:t>“De-cluttering” of downtown areas, especially of historic old town areas</a:t>
            </a:r>
          </a:p>
          <a:p>
            <a:pPr marL="237061" indent="-23706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>
                <a:latin typeface="+mj-lt"/>
              </a:rPr>
              <a:t>Less “spider webs” at intersections</a:t>
            </a:r>
            <a:endParaRPr lang="de-DE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IMC</a:t>
            </a:r>
          </a:p>
        </p:txBody>
      </p:sp>
      <p:graphicFrame>
        <p:nvGraphicFramePr>
          <p:cNvPr id="315" name="Table 314">
            <a:extLst>
              <a:ext uri="{FF2B5EF4-FFF2-40B4-BE49-F238E27FC236}">
                <a16:creationId xmlns:a16="http://schemas.microsoft.com/office/drawing/2014/main" id="{9AE251F9-6987-B2CF-9661-D85791F76C42}"/>
              </a:ext>
            </a:extLst>
          </p:cNvPr>
          <p:cNvGraphicFramePr>
            <a:graphicFrameLocks noGrp="1"/>
          </p:cNvGraphicFramePr>
          <p:nvPr/>
        </p:nvGraphicFramePr>
        <p:xfrm>
          <a:off x="806583" y="1411773"/>
          <a:ext cx="3162167" cy="402336"/>
        </p:xfrm>
        <a:graphic>
          <a:graphicData uri="http://schemas.openxmlformats.org/drawingml/2006/table">
            <a:tbl>
              <a:tblPr firstRow="1" bandRow="1"/>
              <a:tblGrid>
                <a:gridCol w="3162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60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2400" b="1" i="0" u="none" kern="1200">
                          <a:solidFill>
                            <a:srgbClr val="FFC000"/>
                          </a:solidFill>
                          <a:latin typeface="+mj-lt"/>
                          <a:ea typeface="+mn-ea"/>
                          <a:cs typeface="+mn-cs"/>
                        </a:rPr>
                        <a:t>Applications for IMC</a:t>
                      </a:r>
                    </a:p>
                  </a:txBody>
                  <a:tcPr marL="0" marR="18288" marT="18288" marB="18288" anchor="b">
                    <a:lnL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26" name="Group 325">
            <a:extLst>
              <a:ext uri="{FF2B5EF4-FFF2-40B4-BE49-F238E27FC236}">
                <a16:creationId xmlns:a16="http://schemas.microsoft.com/office/drawing/2014/main" id="{18FF4798-F98F-6157-2EBA-94C518DC0A7D}"/>
              </a:ext>
            </a:extLst>
          </p:cNvPr>
          <p:cNvGrpSpPr>
            <a:grpSpLocks noChangeAspect="1"/>
          </p:cNvGrpSpPr>
          <p:nvPr/>
        </p:nvGrpSpPr>
        <p:grpSpPr>
          <a:xfrm>
            <a:off x="9601161" y="933708"/>
            <a:ext cx="884018" cy="731520"/>
            <a:chOff x="5795900" y="1243054"/>
            <a:chExt cx="755310" cy="625015"/>
          </a:xfrm>
          <a:solidFill>
            <a:srgbClr val="92D050"/>
          </a:solidFill>
        </p:grpSpPr>
        <p:grpSp>
          <p:nvGrpSpPr>
            <p:cNvPr id="327" name="Graphic 22" descr="Bus with solid fill">
              <a:extLst>
                <a:ext uri="{FF2B5EF4-FFF2-40B4-BE49-F238E27FC236}">
                  <a16:creationId xmlns:a16="http://schemas.microsoft.com/office/drawing/2014/main" id="{9A26B9E3-5A05-00C3-8B83-7D845B57A564}"/>
                </a:ext>
              </a:extLst>
            </p:cNvPr>
            <p:cNvGrpSpPr/>
            <p:nvPr/>
          </p:nvGrpSpPr>
          <p:grpSpPr>
            <a:xfrm>
              <a:off x="5926195" y="1243054"/>
              <a:ext cx="625015" cy="625015"/>
              <a:chOff x="2239321" y="1566946"/>
              <a:chExt cx="914400" cy="914400"/>
            </a:xfrm>
            <a:grpFill/>
          </p:grpSpPr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89DE3DAD-1EDA-6CC7-3B79-51066901F3DB}"/>
                  </a:ext>
                </a:extLst>
              </p:cNvPr>
              <p:cNvSpPr/>
              <p:nvPr/>
            </p:nvSpPr>
            <p:spPr>
              <a:xfrm>
                <a:off x="2277421" y="1794593"/>
                <a:ext cx="838200" cy="420052"/>
              </a:xfrm>
              <a:custGeom>
                <a:avLst/>
                <a:gdLst>
                  <a:gd name="connsiteX0" fmla="*/ 38100 w 838200"/>
                  <a:gd name="connsiteY0" fmla="*/ 58103 h 420052"/>
                  <a:gd name="connsiteX1" fmla="*/ 57150 w 838200"/>
                  <a:gd name="connsiteY1" fmla="*/ 39053 h 420052"/>
                  <a:gd name="connsiteX2" fmla="*/ 190500 w 838200"/>
                  <a:gd name="connsiteY2" fmla="*/ 39053 h 420052"/>
                  <a:gd name="connsiteX3" fmla="*/ 190500 w 838200"/>
                  <a:gd name="connsiteY3" fmla="*/ 191453 h 420052"/>
                  <a:gd name="connsiteX4" fmla="*/ 38100 w 838200"/>
                  <a:gd name="connsiteY4" fmla="*/ 191453 h 420052"/>
                  <a:gd name="connsiteX5" fmla="*/ 38100 w 838200"/>
                  <a:gd name="connsiteY5" fmla="*/ 58103 h 420052"/>
                  <a:gd name="connsiteX6" fmla="*/ 228600 w 838200"/>
                  <a:gd name="connsiteY6" fmla="*/ 39053 h 420052"/>
                  <a:gd name="connsiteX7" fmla="*/ 381000 w 838200"/>
                  <a:gd name="connsiteY7" fmla="*/ 39053 h 420052"/>
                  <a:gd name="connsiteX8" fmla="*/ 381000 w 838200"/>
                  <a:gd name="connsiteY8" fmla="*/ 191453 h 420052"/>
                  <a:gd name="connsiteX9" fmla="*/ 228600 w 838200"/>
                  <a:gd name="connsiteY9" fmla="*/ 191453 h 420052"/>
                  <a:gd name="connsiteX10" fmla="*/ 228600 w 838200"/>
                  <a:gd name="connsiteY10" fmla="*/ 39053 h 420052"/>
                  <a:gd name="connsiteX11" fmla="*/ 419100 w 838200"/>
                  <a:gd name="connsiteY11" fmla="*/ 39053 h 420052"/>
                  <a:gd name="connsiteX12" fmla="*/ 571500 w 838200"/>
                  <a:gd name="connsiteY12" fmla="*/ 39053 h 420052"/>
                  <a:gd name="connsiteX13" fmla="*/ 571500 w 838200"/>
                  <a:gd name="connsiteY13" fmla="*/ 191453 h 420052"/>
                  <a:gd name="connsiteX14" fmla="*/ 419100 w 838200"/>
                  <a:gd name="connsiteY14" fmla="*/ 191453 h 420052"/>
                  <a:gd name="connsiteX15" fmla="*/ 419100 w 838200"/>
                  <a:gd name="connsiteY15" fmla="*/ 39053 h 420052"/>
                  <a:gd name="connsiteX16" fmla="*/ 609600 w 838200"/>
                  <a:gd name="connsiteY16" fmla="*/ 39053 h 420052"/>
                  <a:gd name="connsiteX17" fmla="*/ 736283 w 838200"/>
                  <a:gd name="connsiteY17" fmla="*/ 39053 h 420052"/>
                  <a:gd name="connsiteX18" fmla="*/ 773430 w 838200"/>
                  <a:gd name="connsiteY18" fmla="*/ 70485 h 420052"/>
                  <a:gd name="connsiteX19" fmla="*/ 795338 w 838200"/>
                  <a:gd name="connsiteY19" fmla="*/ 205740 h 420052"/>
                  <a:gd name="connsiteX20" fmla="*/ 799148 w 838200"/>
                  <a:gd name="connsiteY20" fmla="*/ 248603 h 420052"/>
                  <a:gd name="connsiteX21" fmla="*/ 666750 w 838200"/>
                  <a:gd name="connsiteY21" fmla="*/ 248603 h 420052"/>
                  <a:gd name="connsiteX22" fmla="*/ 609600 w 838200"/>
                  <a:gd name="connsiteY22" fmla="*/ 191453 h 420052"/>
                  <a:gd name="connsiteX23" fmla="*/ 609600 w 838200"/>
                  <a:gd name="connsiteY23" fmla="*/ 39053 h 420052"/>
                  <a:gd name="connsiteX24" fmla="*/ 0 w 838200"/>
                  <a:gd name="connsiteY24" fmla="*/ 39053 h 420052"/>
                  <a:gd name="connsiteX25" fmla="*/ 0 w 838200"/>
                  <a:gd name="connsiteY25" fmla="*/ 381953 h 420052"/>
                  <a:gd name="connsiteX26" fmla="*/ 38100 w 838200"/>
                  <a:gd name="connsiteY26" fmla="*/ 420053 h 420052"/>
                  <a:gd name="connsiteX27" fmla="*/ 40005 w 838200"/>
                  <a:gd name="connsiteY27" fmla="*/ 420053 h 420052"/>
                  <a:gd name="connsiteX28" fmla="*/ 38100 w 838200"/>
                  <a:gd name="connsiteY28" fmla="*/ 401003 h 420052"/>
                  <a:gd name="connsiteX29" fmla="*/ 133350 w 838200"/>
                  <a:gd name="connsiteY29" fmla="*/ 305753 h 420052"/>
                  <a:gd name="connsiteX30" fmla="*/ 228600 w 838200"/>
                  <a:gd name="connsiteY30" fmla="*/ 401003 h 420052"/>
                  <a:gd name="connsiteX31" fmla="*/ 226695 w 838200"/>
                  <a:gd name="connsiteY31" fmla="*/ 420053 h 420052"/>
                  <a:gd name="connsiteX32" fmla="*/ 573405 w 838200"/>
                  <a:gd name="connsiteY32" fmla="*/ 420053 h 420052"/>
                  <a:gd name="connsiteX33" fmla="*/ 571500 w 838200"/>
                  <a:gd name="connsiteY33" fmla="*/ 401003 h 420052"/>
                  <a:gd name="connsiteX34" fmla="*/ 666750 w 838200"/>
                  <a:gd name="connsiteY34" fmla="*/ 305753 h 420052"/>
                  <a:gd name="connsiteX35" fmla="*/ 762000 w 838200"/>
                  <a:gd name="connsiteY35" fmla="*/ 401003 h 420052"/>
                  <a:gd name="connsiteX36" fmla="*/ 760095 w 838200"/>
                  <a:gd name="connsiteY36" fmla="*/ 420053 h 420052"/>
                  <a:gd name="connsiteX37" fmla="*/ 800100 w 838200"/>
                  <a:gd name="connsiteY37" fmla="*/ 420053 h 420052"/>
                  <a:gd name="connsiteX38" fmla="*/ 838200 w 838200"/>
                  <a:gd name="connsiteY38" fmla="*/ 381953 h 420052"/>
                  <a:gd name="connsiteX39" fmla="*/ 838200 w 838200"/>
                  <a:gd name="connsiteY39" fmla="*/ 260033 h 420052"/>
                  <a:gd name="connsiteX40" fmla="*/ 833438 w 838200"/>
                  <a:gd name="connsiteY40" fmla="*/ 199073 h 420052"/>
                  <a:gd name="connsiteX41" fmla="*/ 811530 w 838200"/>
                  <a:gd name="connsiteY41" fmla="*/ 62865 h 420052"/>
                  <a:gd name="connsiteX42" fmla="*/ 736283 w 838200"/>
                  <a:gd name="connsiteY42" fmla="*/ 0 h 420052"/>
                  <a:gd name="connsiteX43" fmla="*/ 38100 w 838200"/>
                  <a:gd name="connsiteY43" fmla="*/ 0 h 420052"/>
                  <a:gd name="connsiteX44" fmla="*/ 0 w 838200"/>
                  <a:gd name="connsiteY44" fmla="*/ 39053 h 420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8200" h="420052">
                    <a:moveTo>
                      <a:pt x="38100" y="58103"/>
                    </a:moveTo>
                    <a:cubicBezTo>
                      <a:pt x="38100" y="47625"/>
                      <a:pt x="46672" y="39053"/>
                      <a:pt x="57150" y="39053"/>
                    </a:cubicBezTo>
                    <a:lnTo>
                      <a:pt x="190500" y="39053"/>
                    </a:lnTo>
                    <a:lnTo>
                      <a:pt x="190500" y="191453"/>
                    </a:lnTo>
                    <a:lnTo>
                      <a:pt x="38100" y="191453"/>
                    </a:lnTo>
                    <a:lnTo>
                      <a:pt x="38100" y="58103"/>
                    </a:lnTo>
                    <a:close/>
                    <a:moveTo>
                      <a:pt x="228600" y="39053"/>
                    </a:moveTo>
                    <a:lnTo>
                      <a:pt x="381000" y="39053"/>
                    </a:lnTo>
                    <a:lnTo>
                      <a:pt x="381000" y="191453"/>
                    </a:lnTo>
                    <a:lnTo>
                      <a:pt x="228600" y="191453"/>
                    </a:lnTo>
                    <a:lnTo>
                      <a:pt x="228600" y="39053"/>
                    </a:lnTo>
                    <a:close/>
                    <a:moveTo>
                      <a:pt x="419100" y="39053"/>
                    </a:moveTo>
                    <a:lnTo>
                      <a:pt x="571500" y="39053"/>
                    </a:lnTo>
                    <a:lnTo>
                      <a:pt x="571500" y="191453"/>
                    </a:lnTo>
                    <a:lnTo>
                      <a:pt x="419100" y="191453"/>
                    </a:lnTo>
                    <a:lnTo>
                      <a:pt x="419100" y="39053"/>
                    </a:lnTo>
                    <a:close/>
                    <a:moveTo>
                      <a:pt x="609600" y="39053"/>
                    </a:moveTo>
                    <a:lnTo>
                      <a:pt x="736283" y="39053"/>
                    </a:lnTo>
                    <a:cubicBezTo>
                      <a:pt x="754380" y="39053"/>
                      <a:pt x="770573" y="52388"/>
                      <a:pt x="773430" y="70485"/>
                    </a:cubicBezTo>
                    <a:lnTo>
                      <a:pt x="795338" y="205740"/>
                    </a:lnTo>
                    <a:cubicBezTo>
                      <a:pt x="797243" y="220028"/>
                      <a:pt x="799148" y="234315"/>
                      <a:pt x="799148" y="248603"/>
                    </a:cubicBezTo>
                    <a:lnTo>
                      <a:pt x="666750" y="248603"/>
                    </a:lnTo>
                    <a:lnTo>
                      <a:pt x="609600" y="191453"/>
                    </a:lnTo>
                    <a:lnTo>
                      <a:pt x="609600" y="39053"/>
                    </a:lnTo>
                    <a:close/>
                    <a:moveTo>
                      <a:pt x="0" y="39053"/>
                    </a:moveTo>
                    <a:lnTo>
                      <a:pt x="0" y="381953"/>
                    </a:lnTo>
                    <a:cubicBezTo>
                      <a:pt x="0" y="402907"/>
                      <a:pt x="17145" y="420053"/>
                      <a:pt x="38100" y="420053"/>
                    </a:cubicBezTo>
                    <a:lnTo>
                      <a:pt x="40005" y="420053"/>
                    </a:lnTo>
                    <a:cubicBezTo>
                      <a:pt x="39053" y="414338"/>
                      <a:pt x="38100" y="407670"/>
                      <a:pt x="38100" y="401003"/>
                    </a:cubicBezTo>
                    <a:cubicBezTo>
                      <a:pt x="38100" y="348615"/>
                      <a:pt x="80963" y="305753"/>
                      <a:pt x="133350" y="305753"/>
                    </a:cubicBezTo>
                    <a:cubicBezTo>
                      <a:pt x="185738" y="305753"/>
                      <a:pt x="228600" y="348615"/>
                      <a:pt x="228600" y="401003"/>
                    </a:cubicBezTo>
                    <a:cubicBezTo>
                      <a:pt x="228600" y="407670"/>
                      <a:pt x="227648" y="414338"/>
                      <a:pt x="226695" y="420053"/>
                    </a:cubicBezTo>
                    <a:lnTo>
                      <a:pt x="573405" y="420053"/>
                    </a:lnTo>
                    <a:cubicBezTo>
                      <a:pt x="572453" y="414338"/>
                      <a:pt x="571500" y="407670"/>
                      <a:pt x="571500" y="401003"/>
                    </a:cubicBezTo>
                    <a:cubicBezTo>
                      <a:pt x="571500" y="348615"/>
                      <a:pt x="614363" y="305753"/>
                      <a:pt x="666750" y="305753"/>
                    </a:cubicBezTo>
                    <a:cubicBezTo>
                      <a:pt x="719138" y="305753"/>
                      <a:pt x="762000" y="348615"/>
                      <a:pt x="762000" y="401003"/>
                    </a:cubicBezTo>
                    <a:cubicBezTo>
                      <a:pt x="762000" y="407670"/>
                      <a:pt x="761048" y="414338"/>
                      <a:pt x="760095" y="420053"/>
                    </a:cubicBezTo>
                    <a:lnTo>
                      <a:pt x="800100" y="420053"/>
                    </a:lnTo>
                    <a:cubicBezTo>
                      <a:pt x="821055" y="420053"/>
                      <a:pt x="838200" y="402907"/>
                      <a:pt x="838200" y="381953"/>
                    </a:cubicBezTo>
                    <a:lnTo>
                      <a:pt x="838200" y="260033"/>
                    </a:lnTo>
                    <a:cubicBezTo>
                      <a:pt x="838200" y="240030"/>
                      <a:pt x="836295" y="219075"/>
                      <a:pt x="833438" y="199073"/>
                    </a:cubicBezTo>
                    <a:lnTo>
                      <a:pt x="811530" y="62865"/>
                    </a:lnTo>
                    <a:cubicBezTo>
                      <a:pt x="804863" y="26670"/>
                      <a:pt x="773430" y="0"/>
                      <a:pt x="736283" y="0"/>
                    </a:cubicBezTo>
                    <a:lnTo>
                      <a:pt x="38100" y="0"/>
                    </a:lnTo>
                    <a:cubicBezTo>
                      <a:pt x="17145" y="953"/>
                      <a:pt x="0" y="18097"/>
                      <a:pt x="0" y="390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E492888-E5EB-54C7-0A4B-BB8E91BCDF01}"/>
                  </a:ext>
                </a:extLst>
              </p:cNvPr>
              <p:cNvSpPr/>
              <p:nvPr/>
            </p:nvSpPr>
            <p:spPr>
              <a:xfrm>
                <a:off x="2877496" y="212892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5D49918F-76F8-E6DE-0D17-49C0FEFD2134}"/>
                  </a:ext>
                </a:extLst>
              </p:cNvPr>
              <p:cNvSpPr/>
              <p:nvPr/>
            </p:nvSpPr>
            <p:spPr>
              <a:xfrm>
                <a:off x="2344096" y="212892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21CB9B49-C154-B596-7959-63ADADCB1475}"/>
                </a:ext>
              </a:extLst>
            </p:cNvPr>
            <p:cNvSpPr/>
            <p:nvPr/>
          </p:nvSpPr>
          <p:spPr bwMode="auto">
            <a:xfrm flipH="1">
              <a:off x="5967533" y="1415527"/>
              <a:ext cx="176826" cy="141380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square" lIns="91440" tIns="0" rIns="46800" bIns="46800" rtlCol="0" anchor="t" anchorCtr="0"/>
            <a:lstStyle/>
            <a:p>
              <a:pPr marL="0" marR="0" lvl="0" indent="0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457E"/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AC0A93C7-F321-E625-C666-DACA860385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5900" y="1617943"/>
              <a:ext cx="135824" cy="0"/>
            </a:xfrm>
            <a:prstGeom prst="line">
              <a:avLst/>
            </a:prstGeom>
            <a:grpFill/>
            <a:ln w="9525" cap="flat" cmpd="sng" algn="ctr">
              <a:solidFill>
                <a:srgbClr val="A6C8D4"/>
              </a:solidFill>
              <a:prstDash val="solid"/>
            </a:ln>
            <a:effectLst/>
          </p:spPr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FB14E5F2-8328-AABC-1C4D-EBB01D0CCD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3501" y="1642909"/>
              <a:ext cx="98223" cy="0"/>
            </a:xfrm>
            <a:prstGeom prst="line">
              <a:avLst/>
            </a:prstGeom>
            <a:grpFill/>
            <a:ln w="12700" cap="flat" cmpd="sng" algn="ctr">
              <a:solidFill>
                <a:srgbClr val="A6C8D4"/>
              </a:solidFill>
              <a:prstDash val="solid"/>
            </a:ln>
            <a:effectLst/>
          </p:spPr>
        </p:cxnSp>
        <p:sp>
          <p:nvSpPr>
            <p:cNvPr id="331" name="Lightning Bolt 330">
              <a:extLst>
                <a:ext uri="{FF2B5EF4-FFF2-40B4-BE49-F238E27FC236}">
                  <a16:creationId xmlns:a16="http://schemas.microsoft.com/office/drawing/2014/main" id="{682F7B4D-57A9-11F8-3636-940AC4588FD3}"/>
                </a:ext>
              </a:extLst>
            </p:cNvPr>
            <p:cNvSpPr/>
            <p:nvPr/>
          </p:nvSpPr>
          <p:spPr bwMode="auto">
            <a:xfrm rot="1351659">
              <a:off x="5956618" y="1420529"/>
              <a:ext cx="189034" cy="167596"/>
            </a:xfrm>
            <a:prstGeom prst="lightningBolt">
              <a:avLst/>
            </a:prstGeom>
            <a:grpFill/>
            <a:ln>
              <a:solidFill>
                <a:sysClr val="windowText" lastClr="000000"/>
              </a:solidFill>
            </a:ln>
            <a:effectLst/>
          </p:spPr>
          <p:txBody>
            <a:bodyPr wrap="square" lIns="91440" tIns="0" rIns="46800" bIns="46800" rtlCol="0" anchor="t" anchorCtr="0"/>
            <a:lstStyle/>
            <a:p>
              <a:pPr marL="0" marR="0" lvl="0" indent="0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457E"/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7BE18E28-80F5-0D9B-0647-FF5153148697}"/>
                </a:ext>
              </a:extLst>
            </p:cNvPr>
            <p:cNvCxnSpPr/>
            <p:nvPr/>
          </p:nvCxnSpPr>
          <p:spPr>
            <a:xfrm flipH="1" flipV="1">
              <a:off x="6024881" y="1276776"/>
              <a:ext cx="77506" cy="121880"/>
            </a:xfrm>
            <a:prstGeom prst="line">
              <a:avLst/>
            </a:prstGeom>
            <a:grpFill/>
            <a:ln w="12700" cap="flat" cmpd="sng" algn="ctr">
              <a:solidFill>
                <a:srgbClr val="9BBB59"/>
              </a:solidFill>
              <a:prstDash val="solid"/>
            </a:ln>
            <a:effectLst/>
          </p:spPr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CA803260-D89F-2660-31D5-EC81FCD759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7487" y="1276237"/>
              <a:ext cx="115023" cy="0"/>
            </a:xfrm>
            <a:prstGeom prst="line">
              <a:avLst/>
            </a:prstGeom>
            <a:grpFill/>
            <a:ln w="19050" cap="flat" cmpd="sng" algn="ctr">
              <a:solidFill>
                <a:srgbClr val="9BBB59"/>
              </a:solidFill>
              <a:prstDash val="solid"/>
            </a:ln>
            <a:effectLst/>
          </p:spPr>
        </p:cxnSp>
      </p:grpSp>
      <p:sp>
        <p:nvSpPr>
          <p:cNvPr id="19" name="Flussdiagramm: Alternativer Prozess 7">
            <a:extLst>
              <a:ext uri="{FF2B5EF4-FFF2-40B4-BE49-F238E27FC236}">
                <a16:creationId xmlns:a16="http://schemas.microsoft.com/office/drawing/2014/main" id="{C091058C-8D8F-F3FE-741D-68FAC23D082E}"/>
              </a:ext>
            </a:extLst>
          </p:cNvPr>
          <p:cNvSpPr/>
          <p:nvPr/>
        </p:nvSpPr>
        <p:spPr>
          <a:xfrm>
            <a:off x="10645567" y="4666877"/>
            <a:ext cx="1208867" cy="363977"/>
          </a:xfrm>
          <a:prstGeom prst="flowChartAlternateProcess">
            <a:avLst/>
          </a:prstGeom>
          <a:noFill/>
          <a:ln w="63500">
            <a:solidFill>
              <a:srgbClr val="0070C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de-DE" sz="1333">
                <a:solidFill>
                  <a:schemeClr val="tx1"/>
                </a:solidFill>
                <a:latin typeface="+mj-lt"/>
              </a:rPr>
              <a:t>OHL Mode</a:t>
            </a:r>
          </a:p>
        </p:txBody>
      </p:sp>
      <p:sp>
        <p:nvSpPr>
          <p:cNvPr id="20" name="Flussdiagramm: Alternativer Prozess 9">
            <a:extLst>
              <a:ext uri="{FF2B5EF4-FFF2-40B4-BE49-F238E27FC236}">
                <a16:creationId xmlns:a16="http://schemas.microsoft.com/office/drawing/2014/main" id="{A82613E1-9291-3B09-56CE-B3F5EA87DC59}"/>
              </a:ext>
            </a:extLst>
          </p:cNvPr>
          <p:cNvSpPr/>
          <p:nvPr/>
        </p:nvSpPr>
        <p:spPr>
          <a:xfrm>
            <a:off x="10645567" y="5156341"/>
            <a:ext cx="1208867" cy="363977"/>
          </a:xfrm>
          <a:prstGeom prst="flowChartAlternateProcess">
            <a:avLst/>
          </a:prstGeom>
          <a:noFill/>
          <a:ln w="38100">
            <a:solidFill>
              <a:srgbClr val="00B05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de-DE" sz="1333">
                <a:solidFill>
                  <a:schemeClr val="tx1"/>
                </a:solidFill>
                <a:latin typeface="+mj-lt"/>
              </a:rPr>
              <a:t>ESS Mode</a:t>
            </a:r>
          </a:p>
        </p:txBody>
      </p:sp>
      <p:sp>
        <p:nvSpPr>
          <p:cNvPr id="21" name="Flussdiagramm: Alternativer Prozess 18">
            <a:extLst>
              <a:ext uri="{FF2B5EF4-FFF2-40B4-BE49-F238E27FC236}">
                <a16:creationId xmlns:a16="http://schemas.microsoft.com/office/drawing/2014/main" id="{A66AA7E1-D947-3814-C0BD-B0FE020C9069}"/>
              </a:ext>
            </a:extLst>
          </p:cNvPr>
          <p:cNvSpPr/>
          <p:nvPr/>
        </p:nvSpPr>
        <p:spPr>
          <a:xfrm>
            <a:off x="836911" y="3137285"/>
            <a:ext cx="4225872" cy="1033220"/>
          </a:xfrm>
          <a:prstGeom prst="flowChartAlternateProcess">
            <a:avLst/>
          </a:prstGeom>
          <a:noFill/>
          <a:ln w="63500">
            <a:solidFill>
              <a:srgbClr val="0070C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1867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Textfeld 24">
            <a:extLst>
              <a:ext uri="{FF2B5EF4-FFF2-40B4-BE49-F238E27FC236}">
                <a16:creationId xmlns:a16="http://schemas.microsoft.com/office/drawing/2014/main" id="{0CB34C33-383E-AE8F-823B-5E0648CAB0C6}"/>
              </a:ext>
            </a:extLst>
          </p:cNvPr>
          <p:cNvSpPr txBox="1"/>
          <p:nvPr/>
        </p:nvSpPr>
        <p:spPr>
          <a:xfrm>
            <a:off x="2438139" y="3486651"/>
            <a:ext cx="1096366" cy="302058"/>
          </a:xfrm>
          <a:prstGeom prst="rect">
            <a:avLst/>
          </a:prstGeom>
          <a:noFill/>
        </p:spPr>
        <p:txBody>
          <a:bodyPr wrap="none" lIns="96000" tIns="48000" rIns="96000" bIns="48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 sz="1333">
                <a:solidFill>
                  <a:srgbClr val="0070C0"/>
                </a:solidFill>
                <a:latin typeface="+mj-lt"/>
              </a:rPr>
              <a:t>Downtown</a:t>
            </a:r>
          </a:p>
        </p:txBody>
      </p:sp>
      <p:sp>
        <p:nvSpPr>
          <p:cNvPr id="23" name="Flussdiagramm: Alternativer Prozess 1">
            <a:extLst>
              <a:ext uri="{FF2B5EF4-FFF2-40B4-BE49-F238E27FC236}">
                <a16:creationId xmlns:a16="http://schemas.microsoft.com/office/drawing/2014/main" id="{57588919-B6F9-7532-812F-D33F7B2A0520}"/>
              </a:ext>
            </a:extLst>
          </p:cNvPr>
          <p:cNvSpPr/>
          <p:nvPr/>
        </p:nvSpPr>
        <p:spPr>
          <a:xfrm>
            <a:off x="2328191" y="3137285"/>
            <a:ext cx="1208867" cy="1033220"/>
          </a:xfrm>
          <a:prstGeom prst="flowChartAlternateProcess">
            <a:avLst/>
          </a:prstGeom>
          <a:solidFill>
            <a:srgbClr val="0070C0">
              <a:alpha val="25000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1867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Flussdiagramm: Alternativer Prozess 5">
            <a:extLst>
              <a:ext uri="{FF2B5EF4-FFF2-40B4-BE49-F238E27FC236}">
                <a16:creationId xmlns:a16="http://schemas.microsoft.com/office/drawing/2014/main" id="{2FFEE9C4-B8F8-47D1-213E-593F20E968B0}"/>
              </a:ext>
            </a:extLst>
          </p:cNvPr>
          <p:cNvSpPr/>
          <p:nvPr/>
        </p:nvSpPr>
        <p:spPr>
          <a:xfrm>
            <a:off x="6554063" y="3137285"/>
            <a:ext cx="1491280" cy="1033220"/>
          </a:xfrm>
          <a:prstGeom prst="flowChartAlternateProcess">
            <a:avLst/>
          </a:prstGeom>
          <a:noFill/>
          <a:ln w="63500">
            <a:solidFill>
              <a:srgbClr val="0070C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1867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Flussdiagramm: Alternativer Prozess 8">
            <a:extLst>
              <a:ext uri="{FF2B5EF4-FFF2-40B4-BE49-F238E27FC236}">
                <a16:creationId xmlns:a16="http://schemas.microsoft.com/office/drawing/2014/main" id="{ACC38170-C69C-FAC1-AB18-6B96C45321E7}"/>
              </a:ext>
            </a:extLst>
          </p:cNvPr>
          <p:cNvSpPr/>
          <p:nvPr/>
        </p:nvSpPr>
        <p:spPr>
          <a:xfrm>
            <a:off x="9190970" y="3137250"/>
            <a:ext cx="1491280" cy="1033220"/>
          </a:xfrm>
          <a:prstGeom prst="flowChartAlternateProcess">
            <a:avLst/>
          </a:prstGeom>
          <a:noFill/>
          <a:ln w="63500">
            <a:solidFill>
              <a:srgbClr val="0070C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1867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Flussdiagramm: Alternativer Prozess 9">
            <a:extLst>
              <a:ext uri="{FF2B5EF4-FFF2-40B4-BE49-F238E27FC236}">
                <a16:creationId xmlns:a16="http://schemas.microsoft.com/office/drawing/2014/main" id="{35B39F12-4D26-D21D-2C53-4CEAE90DECD7}"/>
              </a:ext>
            </a:extLst>
          </p:cNvPr>
          <p:cNvSpPr/>
          <p:nvPr/>
        </p:nvSpPr>
        <p:spPr>
          <a:xfrm>
            <a:off x="7829827" y="3137284"/>
            <a:ext cx="1603475" cy="1017035"/>
          </a:xfrm>
          <a:prstGeom prst="flowChartAlternateProcess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1867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Flussdiagramm: Alternativer Prozess 7">
            <a:extLst>
              <a:ext uri="{FF2B5EF4-FFF2-40B4-BE49-F238E27FC236}">
                <a16:creationId xmlns:a16="http://schemas.microsoft.com/office/drawing/2014/main" id="{FF0F317C-18F8-FC2A-B190-9B1BBE74326A}"/>
              </a:ext>
            </a:extLst>
          </p:cNvPr>
          <p:cNvSpPr/>
          <p:nvPr/>
        </p:nvSpPr>
        <p:spPr>
          <a:xfrm>
            <a:off x="8045343" y="3137283"/>
            <a:ext cx="1208867" cy="1033220"/>
          </a:xfrm>
          <a:prstGeom prst="flowChartAlternateProcess">
            <a:avLst/>
          </a:prstGeom>
          <a:solidFill>
            <a:srgbClr val="00B050">
              <a:alpha val="25000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1867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8" name="Gerader Verbinder 11">
            <a:extLst>
              <a:ext uri="{FF2B5EF4-FFF2-40B4-BE49-F238E27FC236}">
                <a16:creationId xmlns:a16="http://schemas.microsoft.com/office/drawing/2014/main" id="{9FAF2570-BE27-CD66-4A98-8D15848F8B11}"/>
              </a:ext>
            </a:extLst>
          </p:cNvPr>
          <p:cNvCxnSpPr/>
          <p:nvPr/>
        </p:nvCxnSpPr>
        <p:spPr>
          <a:xfrm>
            <a:off x="7904136" y="3137285"/>
            <a:ext cx="1436176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13">
            <a:extLst>
              <a:ext uri="{FF2B5EF4-FFF2-40B4-BE49-F238E27FC236}">
                <a16:creationId xmlns:a16="http://schemas.microsoft.com/office/drawing/2014/main" id="{D9F0E06F-E7A5-13EB-36C8-38CC55657251}"/>
              </a:ext>
            </a:extLst>
          </p:cNvPr>
          <p:cNvCxnSpPr/>
          <p:nvPr/>
        </p:nvCxnSpPr>
        <p:spPr>
          <a:xfrm>
            <a:off x="7904136" y="4170470"/>
            <a:ext cx="1436176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6">
            <a:extLst>
              <a:ext uri="{FF2B5EF4-FFF2-40B4-BE49-F238E27FC236}">
                <a16:creationId xmlns:a16="http://schemas.microsoft.com/office/drawing/2014/main" id="{48560382-48BA-A22D-387B-495012D6BADE}"/>
              </a:ext>
            </a:extLst>
          </p:cNvPr>
          <p:cNvSpPr txBox="1"/>
          <p:nvPr/>
        </p:nvSpPr>
        <p:spPr>
          <a:xfrm>
            <a:off x="8155293" y="3502831"/>
            <a:ext cx="1096366" cy="302058"/>
          </a:xfrm>
          <a:prstGeom prst="rect">
            <a:avLst/>
          </a:prstGeom>
          <a:noFill/>
        </p:spPr>
        <p:txBody>
          <a:bodyPr wrap="none" lIns="96000" tIns="48000" rIns="96000" bIns="48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 sz="1333">
                <a:solidFill>
                  <a:srgbClr val="00B050"/>
                </a:solidFill>
                <a:latin typeface="+mj-lt"/>
              </a:rPr>
              <a:t>Downtown</a:t>
            </a:r>
          </a:p>
        </p:txBody>
      </p:sp>
      <p:sp>
        <p:nvSpPr>
          <p:cNvPr id="31" name="Pfeil: nach rechts 14">
            <a:extLst>
              <a:ext uri="{FF2B5EF4-FFF2-40B4-BE49-F238E27FC236}">
                <a16:creationId xmlns:a16="http://schemas.microsoft.com/office/drawing/2014/main" id="{45E19337-D115-50DC-777E-E74E29E1C0DA}"/>
              </a:ext>
            </a:extLst>
          </p:cNvPr>
          <p:cNvSpPr/>
          <p:nvPr/>
        </p:nvSpPr>
        <p:spPr>
          <a:xfrm>
            <a:off x="5265118" y="3486651"/>
            <a:ext cx="1086609" cy="355200"/>
          </a:xfrm>
          <a:prstGeom prst="rightArrow">
            <a:avLst/>
          </a:prstGeom>
          <a:solidFill>
            <a:srgbClr val="00B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1867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Textfeld 17">
            <a:extLst>
              <a:ext uri="{FF2B5EF4-FFF2-40B4-BE49-F238E27FC236}">
                <a16:creationId xmlns:a16="http://schemas.microsoft.com/office/drawing/2014/main" id="{24348732-9541-F762-C4B3-E89FDDB144BF}"/>
              </a:ext>
            </a:extLst>
          </p:cNvPr>
          <p:cNvSpPr txBox="1"/>
          <p:nvPr/>
        </p:nvSpPr>
        <p:spPr>
          <a:xfrm>
            <a:off x="5045196" y="2815069"/>
            <a:ext cx="1546384" cy="671582"/>
          </a:xfrm>
          <a:prstGeom prst="rect">
            <a:avLst/>
          </a:prstGeom>
          <a:noFill/>
        </p:spPr>
        <p:txBody>
          <a:bodyPr wrap="square" lIns="96000" tIns="48000" rIns="96000" bIns="48000" rtlCol="0">
            <a:spAutoFit/>
          </a:bodyPr>
          <a:lstStyle/>
          <a:p>
            <a:pPr algn="ctr">
              <a:buClr>
                <a:schemeClr val="tx2"/>
              </a:buClr>
            </a:pPr>
            <a:r>
              <a:rPr lang="en-US" sz="1867">
                <a:solidFill>
                  <a:srgbClr val="00B050"/>
                </a:solidFill>
                <a:latin typeface="+mj-lt"/>
              </a:rPr>
              <a:t>Conversion to IMC</a:t>
            </a:r>
          </a:p>
        </p:txBody>
      </p:sp>
      <p:pic>
        <p:nvPicPr>
          <p:cNvPr id="4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3FAB3AC5-A99B-821E-7B4E-7465C69BA8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66" y="6046900"/>
            <a:ext cx="895310" cy="3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49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7">
            <a:extLst>
              <a:ext uri="{FF2B5EF4-FFF2-40B4-BE49-F238E27FC236}">
                <a16:creationId xmlns:a16="http://schemas.microsoft.com/office/drawing/2014/main" id="{93B1D172-E3DA-5D5D-2785-AA3A3C65E4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834" y="1094329"/>
            <a:ext cx="10008593" cy="5597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IMC</a:t>
            </a:r>
          </a:p>
        </p:txBody>
      </p: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18FF4798-F98F-6157-2EBA-94C518DC0A7D}"/>
              </a:ext>
            </a:extLst>
          </p:cNvPr>
          <p:cNvGrpSpPr>
            <a:grpSpLocks noChangeAspect="1"/>
          </p:cNvGrpSpPr>
          <p:nvPr/>
        </p:nvGrpSpPr>
        <p:grpSpPr>
          <a:xfrm>
            <a:off x="9601161" y="933708"/>
            <a:ext cx="884018" cy="731520"/>
            <a:chOff x="5795900" y="1243054"/>
            <a:chExt cx="755310" cy="625015"/>
          </a:xfrm>
          <a:solidFill>
            <a:srgbClr val="92D050"/>
          </a:solidFill>
        </p:grpSpPr>
        <p:grpSp>
          <p:nvGrpSpPr>
            <p:cNvPr id="327" name="Graphic 22" descr="Bus with solid fill">
              <a:extLst>
                <a:ext uri="{FF2B5EF4-FFF2-40B4-BE49-F238E27FC236}">
                  <a16:creationId xmlns:a16="http://schemas.microsoft.com/office/drawing/2014/main" id="{9A26B9E3-5A05-00C3-8B83-7D845B57A564}"/>
                </a:ext>
              </a:extLst>
            </p:cNvPr>
            <p:cNvGrpSpPr/>
            <p:nvPr/>
          </p:nvGrpSpPr>
          <p:grpSpPr>
            <a:xfrm>
              <a:off x="5926195" y="1243054"/>
              <a:ext cx="625015" cy="625015"/>
              <a:chOff x="2239321" y="1566946"/>
              <a:chExt cx="914400" cy="914400"/>
            </a:xfrm>
            <a:grpFill/>
          </p:grpSpPr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89DE3DAD-1EDA-6CC7-3B79-51066901F3DB}"/>
                  </a:ext>
                </a:extLst>
              </p:cNvPr>
              <p:cNvSpPr/>
              <p:nvPr/>
            </p:nvSpPr>
            <p:spPr>
              <a:xfrm>
                <a:off x="2277421" y="1794593"/>
                <a:ext cx="838200" cy="420052"/>
              </a:xfrm>
              <a:custGeom>
                <a:avLst/>
                <a:gdLst>
                  <a:gd name="connsiteX0" fmla="*/ 38100 w 838200"/>
                  <a:gd name="connsiteY0" fmla="*/ 58103 h 420052"/>
                  <a:gd name="connsiteX1" fmla="*/ 57150 w 838200"/>
                  <a:gd name="connsiteY1" fmla="*/ 39053 h 420052"/>
                  <a:gd name="connsiteX2" fmla="*/ 190500 w 838200"/>
                  <a:gd name="connsiteY2" fmla="*/ 39053 h 420052"/>
                  <a:gd name="connsiteX3" fmla="*/ 190500 w 838200"/>
                  <a:gd name="connsiteY3" fmla="*/ 191453 h 420052"/>
                  <a:gd name="connsiteX4" fmla="*/ 38100 w 838200"/>
                  <a:gd name="connsiteY4" fmla="*/ 191453 h 420052"/>
                  <a:gd name="connsiteX5" fmla="*/ 38100 w 838200"/>
                  <a:gd name="connsiteY5" fmla="*/ 58103 h 420052"/>
                  <a:gd name="connsiteX6" fmla="*/ 228600 w 838200"/>
                  <a:gd name="connsiteY6" fmla="*/ 39053 h 420052"/>
                  <a:gd name="connsiteX7" fmla="*/ 381000 w 838200"/>
                  <a:gd name="connsiteY7" fmla="*/ 39053 h 420052"/>
                  <a:gd name="connsiteX8" fmla="*/ 381000 w 838200"/>
                  <a:gd name="connsiteY8" fmla="*/ 191453 h 420052"/>
                  <a:gd name="connsiteX9" fmla="*/ 228600 w 838200"/>
                  <a:gd name="connsiteY9" fmla="*/ 191453 h 420052"/>
                  <a:gd name="connsiteX10" fmla="*/ 228600 w 838200"/>
                  <a:gd name="connsiteY10" fmla="*/ 39053 h 420052"/>
                  <a:gd name="connsiteX11" fmla="*/ 419100 w 838200"/>
                  <a:gd name="connsiteY11" fmla="*/ 39053 h 420052"/>
                  <a:gd name="connsiteX12" fmla="*/ 571500 w 838200"/>
                  <a:gd name="connsiteY12" fmla="*/ 39053 h 420052"/>
                  <a:gd name="connsiteX13" fmla="*/ 571500 w 838200"/>
                  <a:gd name="connsiteY13" fmla="*/ 191453 h 420052"/>
                  <a:gd name="connsiteX14" fmla="*/ 419100 w 838200"/>
                  <a:gd name="connsiteY14" fmla="*/ 191453 h 420052"/>
                  <a:gd name="connsiteX15" fmla="*/ 419100 w 838200"/>
                  <a:gd name="connsiteY15" fmla="*/ 39053 h 420052"/>
                  <a:gd name="connsiteX16" fmla="*/ 609600 w 838200"/>
                  <a:gd name="connsiteY16" fmla="*/ 39053 h 420052"/>
                  <a:gd name="connsiteX17" fmla="*/ 736283 w 838200"/>
                  <a:gd name="connsiteY17" fmla="*/ 39053 h 420052"/>
                  <a:gd name="connsiteX18" fmla="*/ 773430 w 838200"/>
                  <a:gd name="connsiteY18" fmla="*/ 70485 h 420052"/>
                  <a:gd name="connsiteX19" fmla="*/ 795338 w 838200"/>
                  <a:gd name="connsiteY19" fmla="*/ 205740 h 420052"/>
                  <a:gd name="connsiteX20" fmla="*/ 799148 w 838200"/>
                  <a:gd name="connsiteY20" fmla="*/ 248603 h 420052"/>
                  <a:gd name="connsiteX21" fmla="*/ 666750 w 838200"/>
                  <a:gd name="connsiteY21" fmla="*/ 248603 h 420052"/>
                  <a:gd name="connsiteX22" fmla="*/ 609600 w 838200"/>
                  <a:gd name="connsiteY22" fmla="*/ 191453 h 420052"/>
                  <a:gd name="connsiteX23" fmla="*/ 609600 w 838200"/>
                  <a:gd name="connsiteY23" fmla="*/ 39053 h 420052"/>
                  <a:gd name="connsiteX24" fmla="*/ 0 w 838200"/>
                  <a:gd name="connsiteY24" fmla="*/ 39053 h 420052"/>
                  <a:gd name="connsiteX25" fmla="*/ 0 w 838200"/>
                  <a:gd name="connsiteY25" fmla="*/ 381953 h 420052"/>
                  <a:gd name="connsiteX26" fmla="*/ 38100 w 838200"/>
                  <a:gd name="connsiteY26" fmla="*/ 420053 h 420052"/>
                  <a:gd name="connsiteX27" fmla="*/ 40005 w 838200"/>
                  <a:gd name="connsiteY27" fmla="*/ 420053 h 420052"/>
                  <a:gd name="connsiteX28" fmla="*/ 38100 w 838200"/>
                  <a:gd name="connsiteY28" fmla="*/ 401003 h 420052"/>
                  <a:gd name="connsiteX29" fmla="*/ 133350 w 838200"/>
                  <a:gd name="connsiteY29" fmla="*/ 305753 h 420052"/>
                  <a:gd name="connsiteX30" fmla="*/ 228600 w 838200"/>
                  <a:gd name="connsiteY30" fmla="*/ 401003 h 420052"/>
                  <a:gd name="connsiteX31" fmla="*/ 226695 w 838200"/>
                  <a:gd name="connsiteY31" fmla="*/ 420053 h 420052"/>
                  <a:gd name="connsiteX32" fmla="*/ 573405 w 838200"/>
                  <a:gd name="connsiteY32" fmla="*/ 420053 h 420052"/>
                  <a:gd name="connsiteX33" fmla="*/ 571500 w 838200"/>
                  <a:gd name="connsiteY33" fmla="*/ 401003 h 420052"/>
                  <a:gd name="connsiteX34" fmla="*/ 666750 w 838200"/>
                  <a:gd name="connsiteY34" fmla="*/ 305753 h 420052"/>
                  <a:gd name="connsiteX35" fmla="*/ 762000 w 838200"/>
                  <a:gd name="connsiteY35" fmla="*/ 401003 h 420052"/>
                  <a:gd name="connsiteX36" fmla="*/ 760095 w 838200"/>
                  <a:gd name="connsiteY36" fmla="*/ 420053 h 420052"/>
                  <a:gd name="connsiteX37" fmla="*/ 800100 w 838200"/>
                  <a:gd name="connsiteY37" fmla="*/ 420053 h 420052"/>
                  <a:gd name="connsiteX38" fmla="*/ 838200 w 838200"/>
                  <a:gd name="connsiteY38" fmla="*/ 381953 h 420052"/>
                  <a:gd name="connsiteX39" fmla="*/ 838200 w 838200"/>
                  <a:gd name="connsiteY39" fmla="*/ 260033 h 420052"/>
                  <a:gd name="connsiteX40" fmla="*/ 833438 w 838200"/>
                  <a:gd name="connsiteY40" fmla="*/ 199073 h 420052"/>
                  <a:gd name="connsiteX41" fmla="*/ 811530 w 838200"/>
                  <a:gd name="connsiteY41" fmla="*/ 62865 h 420052"/>
                  <a:gd name="connsiteX42" fmla="*/ 736283 w 838200"/>
                  <a:gd name="connsiteY42" fmla="*/ 0 h 420052"/>
                  <a:gd name="connsiteX43" fmla="*/ 38100 w 838200"/>
                  <a:gd name="connsiteY43" fmla="*/ 0 h 420052"/>
                  <a:gd name="connsiteX44" fmla="*/ 0 w 838200"/>
                  <a:gd name="connsiteY44" fmla="*/ 39053 h 420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8200" h="420052">
                    <a:moveTo>
                      <a:pt x="38100" y="58103"/>
                    </a:moveTo>
                    <a:cubicBezTo>
                      <a:pt x="38100" y="47625"/>
                      <a:pt x="46672" y="39053"/>
                      <a:pt x="57150" y="39053"/>
                    </a:cubicBezTo>
                    <a:lnTo>
                      <a:pt x="190500" y="39053"/>
                    </a:lnTo>
                    <a:lnTo>
                      <a:pt x="190500" y="191453"/>
                    </a:lnTo>
                    <a:lnTo>
                      <a:pt x="38100" y="191453"/>
                    </a:lnTo>
                    <a:lnTo>
                      <a:pt x="38100" y="58103"/>
                    </a:lnTo>
                    <a:close/>
                    <a:moveTo>
                      <a:pt x="228600" y="39053"/>
                    </a:moveTo>
                    <a:lnTo>
                      <a:pt x="381000" y="39053"/>
                    </a:lnTo>
                    <a:lnTo>
                      <a:pt x="381000" y="191453"/>
                    </a:lnTo>
                    <a:lnTo>
                      <a:pt x="228600" y="191453"/>
                    </a:lnTo>
                    <a:lnTo>
                      <a:pt x="228600" y="39053"/>
                    </a:lnTo>
                    <a:close/>
                    <a:moveTo>
                      <a:pt x="419100" y="39053"/>
                    </a:moveTo>
                    <a:lnTo>
                      <a:pt x="571500" y="39053"/>
                    </a:lnTo>
                    <a:lnTo>
                      <a:pt x="571500" y="191453"/>
                    </a:lnTo>
                    <a:lnTo>
                      <a:pt x="419100" y="191453"/>
                    </a:lnTo>
                    <a:lnTo>
                      <a:pt x="419100" y="39053"/>
                    </a:lnTo>
                    <a:close/>
                    <a:moveTo>
                      <a:pt x="609600" y="39053"/>
                    </a:moveTo>
                    <a:lnTo>
                      <a:pt x="736283" y="39053"/>
                    </a:lnTo>
                    <a:cubicBezTo>
                      <a:pt x="754380" y="39053"/>
                      <a:pt x="770573" y="52388"/>
                      <a:pt x="773430" y="70485"/>
                    </a:cubicBezTo>
                    <a:lnTo>
                      <a:pt x="795338" y="205740"/>
                    </a:lnTo>
                    <a:cubicBezTo>
                      <a:pt x="797243" y="220028"/>
                      <a:pt x="799148" y="234315"/>
                      <a:pt x="799148" y="248603"/>
                    </a:cubicBezTo>
                    <a:lnTo>
                      <a:pt x="666750" y="248603"/>
                    </a:lnTo>
                    <a:lnTo>
                      <a:pt x="609600" y="191453"/>
                    </a:lnTo>
                    <a:lnTo>
                      <a:pt x="609600" y="39053"/>
                    </a:lnTo>
                    <a:close/>
                    <a:moveTo>
                      <a:pt x="0" y="39053"/>
                    </a:moveTo>
                    <a:lnTo>
                      <a:pt x="0" y="381953"/>
                    </a:lnTo>
                    <a:cubicBezTo>
                      <a:pt x="0" y="402907"/>
                      <a:pt x="17145" y="420053"/>
                      <a:pt x="38100" y="420053"/>
                    </a:cubicBezTo>
                    <a:lnTo>
                      <a:pt x="40005" y="420053"/>
                    </a:lnTo>
                    <a:cubicBezTo>
                      <a:pt x="39053" y="414338"/>
                      <a:pt x="38100" y="407670"/>
                      <a:pt x="38100" y="401003"/>
                    </a:cubicBezTo>
                    <a:cubicBezTo>
                      <a:pt x="38100" y="348615"/>
                      <a:pt x="80963" y="305753"/>
                      <a:pt x="133350" y="305753"/>
                    </a:cubicBezTo>
                    <a:cubicBezTo>
                      <a:pt x="185738" y="305753"/>
                      <a:pt x="228600" y="348615"/>
                      <a:pt x="228600" y="401003"/>
                    </a:cubicBezTo>
                    <a:cubicBezTo>
                      <a:pt x="228600" y="407670"/>
                      <a:pt x="227648" y="414338"/>
                      <a:pt x="226695" y="420053"/>
                    </a:cubicBezTo>
                    <a:lnTo>
                      <a:pt x="573405" y="420053"/>
                    </a:lnTo>
                    <a:cubicBezTo>
                      <a:pt x="572453" y="414338"/>
                      <a:pt x="571500" y="407670"/>
                      <a:pt x="571500" y="401003"/>
                    </a:cubicBezTo>
                    <a:cubicBezTo>
                      <a:pt x="571500" y="348615"/>
                      <a:pt x="614363" y="305753"/>
                      <a:pt x="666750" y="305753"/>
                    </a:cubicBezTo>
                    <a:cubicBezTo>
                      <a:pt x="719138" y="305753"/>
                      <a:pt x="762000" y="348615"/>
                      <a:pt x="762000" y="401003"/>
                    </a:cubicBezTo>
                    <a:cubicBezTo>
                      <a:pt x="762000" y="407670"/>
                      <a:pt x="761048" y="414338"/>
                      <a:pt x="760095" y="420053"/>
                    </a:cubicBezTo>
                    <a:lnTo>
                      <a:pt x="800100" y="420053"/>
                    </a:lnTo>
                    <a:cubicBezTo>
                      <a:pt x="821055" y="420053"/>
                      <a:pt x="838200" y="402907"/>
                      <a:pt x="838200" y="381953"/>
                    </a:cubicBezTo>
                    <a:lnTo>
                      <a:pt x="838200" y="260033"/>
                    </a:lnTo>
                    <a:cubicBezTo>
                      <a:pt x="838200" y="240030"/>
                      <a:pt x="836295" y="219075"/>
                      <a:pt x="833438" y="199073"/>
                    </a:cubicBezTo>
                    <a:lnTo>
                      <a:pt x="811530" y="62865"/>
                    </a:lnTo>
                    <a:cubicBezTo>
                      <a:pt x="804863" y="26670"/>
                      <a:pt x="773430" y="0"/>
                      <a:pt x="736283" y="0"/>
                    </a:cubicBezTo>
                    <a:lnTo>
                      <a:pt x="38100" y="0"/>
                    </a:lnTo>
                    <a:cubicBezTo>
                      <a:pt x="17145" y="953"/>
                      <a:pt x="0" y="18097"/>
                      <a:pt x="0" y="390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E492888-E5EB-54C7-0A4B-BB8E91BCDF01}"/>
                  </a:ext>
                </a:extLst>
              </p:cNvPr>
              <p:cNvSpPr/>
              <p:nvPr/>
            </p:nvSpPr>
            <p:spPr>
              <a:xfrm>
                <a:off x="2877496" y="212892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5D49918F-76F8-E6DE-0D17-49C0FEFD2134}"/>
                  </a:ext>
                </a:extLst>
              </p:cNvPr>
              <p:cNvSpPr/>
              <p:nvPr/>
            </p:nvSpPr>
            <p:spPr>
              <a:xfrm>
                <a:off x="2344096" y="212892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21CB9B49-C154-B596-7959-63ADADCB1475}"/>
                </a:ext>
              </a:extLst>
            </p:cNvPr>
            <p:cNvSpPr/>
            <p:nvPr/>
          </p:nvSpPr>
          <p:spPr bwMode="auto">
            <a:xfrm flipH="1">
              <a:off x="5967533" y="1415527"/>
              <a:ext cx="176826" cy="141380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square" lIns="91440" tIns="0" rIns="46800" bIns="46800" rtlCol="0" anchor="t" anchorCtr="0"/>
            <a:lstStyle/>
            <a:p>
              <a:pPr marL="0" marR="0" lvl="0" indent="0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457E"/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AC0A93C7-F321-E625-C666-DACA860385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5900" y="1617943"/>
              <a:ext cx="135824" cy="0"/>
            </a:xfrm>
            <a:prstGeom prst="line">
              <a:avLst/>
            </a:prstGeom>
            <a:grpFill/>
            <a:ln w="9525" cap="flat" cmpd="sng" algn="ctr">
              <a:solidFill>
                <a:srgbClr val="A6C8D4"/>
              </a:solidFill>
              <a:prstDash val="solid"/>
            </a:ln>
            <a:effectLst/>
          </p:spPr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FB14E5F2-8328-AABC-1C4D-EBB01D0CCD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3501" y="1642909"/>
              <a:ext cx="98223" cy="0"/>
            </a:xfrm>
            <a:prstGeom prst="line">
              <a:avLst/>
            </a:prstGeom>
            <a:grpFill/>
            <a:ln w="12700" cap="flat" cmpd="sng" algn="ctr">
              <a:solidFill>
                <a:srgbClr val="A6C8D4"/>
              </a:solidFill>
              <a:prstDash val="solid"/>
            </a:ln>
            <a:effectLst/>
          </p:spPr>
        </p:cxnSp>
        <p:sp>
          <p:nvSpPr>
            <p:cNvPr id="331" name="Lightning Bolt 330">
              <a:extLst>
                <a:ext uri="{FF2B5EF4-FFF2-40B4-BE49-F238E27FC236}">
                  <a16:creationId xmlns:a16="http://schemas.microsoft.com/office/drawing/2014/main" id="{682F7B4D-57A9-11F8-3636-940AC4588FD3}"/>
                </a:ext>
              </a:extLst>
            </p:cNvPr>
            <p:cNvSpPr/>
            <p:nvPr/>
          </p:nvSpPr>
          <p:spPr bwMode="auto">
            <a:xfrm rot="1351659">
              <a:off x="5956618" y="1420529"/>
              <a:ext cx="189034" cy="167596"/>
            </a:xfrm>
            <a:prstGeom prst="lightningBolt">
              <a:avLst/>
            </a:prstGeom>
            <a:grpFill/>
            <a:ln>
              <a:solidFill>
                <a:sysClr val="windowText" lastClr="000000"/>
              </a:solidFill>
            </a:ln>
            <a:effectLst/>
          </p:spPr>
          <p:txBody>
            <a:bodyPr wrap="square" lIns="91440" tIns="0" rIns="46800" bIns="46800" rtlCol="0" anchor="t" anchorCtr="0"/>
            <a:lstStyle/>
            <a:p>
              <a:pPr marL="0" marR="0" lvl="0" indent="0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457E"/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7BE18E28-80F5-0D9B-0647-FF5153148697}"/>
                </a:ext>
              </a:extLst>
            </p:cNvPr>
            <p:cNvCxnSpPr/>
            <p:nvPr/>
          </p:nvCxnSpPr>
          <p:spPr>
            <a:xfrm flipH="1" flipV="1">
              <a:off x="6024881" y="1276776"/>
              <a:ext cx="77506" cy="121880"/>
            </a:xfrm>
            <a:prstGeom prst="line">
              <a:avLst/>
            </a:prstGeom>
            <a:grpFill/>
            <a:ln w="12700" cap="flat" cmpd="sng" algn="ctr">
              <a:solidFill>
                <a:srgbClr val="9BBB59"/>
              </a:solidFill>
              <a:prstDash val="solid"/>
            </a:ln>
            <a:effectLst/>
          </p:spPr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CA803260-D89F-2660-31D5-EC81FCD759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7487" y="1276237"/>
              <a:ext cx="115023" cy="0"/>
            </a:xfrm>
            <a:prstGeom prst="line">
              <a:avLst/>
            </a:prstGeom>
            <a:grpFill/>
            <a:ln w="19050" cap="flat" cmpd="sng" algn="ctr">
              <a:solidFill>
                <a:srgbClr val="9BBB59"/>
              </a:solidFill>
              <a:prstDash val="solid"/>
            </a:ln>
            <a:effectLst/>
          </p:spPr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5BFD9C4-094B-7E38-4899-1BE31B6A3133}"/>
              </a:ext>
            </a:extLst>
          </p:cNvPr>
          <p:cNvSpPr txBox="1"/>
          <p:nvPr/>
        </p:nvSpPr>
        <p:spPr>
          <a:xfrm>
            <a:off x="7767961" y="2892579"/>
            <a:ext cx="28763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latin typeface="+mj-lt"/>
              </a:rPr>
              <a:t>Extend trolley routes by 2x 1.5 miles using IMC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31DBD6-CA03-D62C-9FF1-248789638954}"/>
              </a:ext>
            </a:extLst>
          </p:cNvPr>
          <p:cNvSpPr txBox="1"/>
          <p:nvPr/>
        </p:nvSpPr>
        <p:spPr>
          <a:xfrm>
            <a:off x="7767961" y="5417013"/>
            <a:ext cx="34711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latin typeface="+mj-lt"/>
              </a:rPr>
              <a:t>Extend trolley routes by 2x 1.5 miles using streetcar terminus</a:t>
            </a:r>
          </a:p>
        </p:txBody>
      </p:sp>
      <p:pic>
        <p:nvPicPr>
          <p:cNvPr id="7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21234B6A-955D-598C-B7C2-446918F7B9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66" y="6046900"/>
            <a:ext cx="895310" cy="3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66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189851" y="1388185"/>
            <a:ext cx="6767718" cy="767152"/>
          </a:xfrm>
        </p:spPr>
        <p:txBody>
          <a:bodyPr>
            <a:normAutofit fontScale="92500"/>
          </a:bodyPr>
          <a:lstStyle/>
          <a:p>
            <a:r>
              <a:rPr lang="en-US"/>
              <a:t>Use of existing Infrastructure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IMC alternatives?</a:t>
            </a:r>
          </a:p>
        </p:txBody>
      </p:sp>
      <p:pic>
        <p:nvPicPr>
          <p:cNvPr id="6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AB4F30BF-4F0F-1321-D07A-4D46C3ACE1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66" y="6046900"/>
            <a:ext cx="895310" cy="3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93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724AAD-A940-8F5C-EC4C-1B9E887146C0}"/>
              </a:ext>
            </a:extLst>
          </p:cNvPr>
          <p:cNvSpPr txBox="1"/>
          <p:nvPr/>
        </p:nvSpPr>
        <p:spPr>
          <a:xfrm>
            <a:off x="2869383" y="6538914"/>
            <a:ext cx="60456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>
                <a:solidFill>
                  <a:srgbClr val="18424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Klaus P. Canavan photo</a:t>
            </a:r>
            <a:endParaRPr lang="en-GB"/>
          </a:p>
        </p:txBody>
      </p:sp>
      <p:pic>
        <p:nvPicPr>
          <p:cNvPr id="2051" name="9FC3A3F8-ADBD-479A-9EB2-ED28D7EFC411">
            <a:extLst>
              <a:ext uri="{FF2B5EF4-FFF2-40B4-BE49-F238E27FC236}">
                <a16:creationId xmlns:a16="http://schemas.microsoft.com/office/drawing/2014/main" id="{291281B0-3C93-8F74-2583-127D937FC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1406839"/>
            <a:ext cx="10439400" cy="44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F45F6F-62D2-CCE8-4FCB-F96E802316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1816" y="1241270"/>
            <a:ext cx="4039339" cy="529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17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Charging solutions</a:t>
            </a:r>
          </a:p>
        </p:txBody>
      </p:sp>
      <p:grpSp>
        <p:nvGrpSpPr>
          <p:cNvPr id="1077" name="Group 1076">
            <a:extLst>
              <a:ext uri="{FF2B5EF4-FFF2-40B4-BE49-F238E27FC236}">
                <a16:creationId xmlns:a16="http://schemas.microsoft.com/office/drawing/2014/main" id="{7E0CA2A9-C9E8-9DFE-613E-CC3DD5289029}"/>
              </a:ext>
            </a:extLst>
          </p:cNvPr>
          <p:cNvGrpSpPr/>
          <p:nvPr/>
        </p:nvGrpSpPr>
        <p:grpSpPr>
          <a:xfrm>
            <a:off x="741989" y="1509086"/>
            <a:ext cx="11675393" cy="4053537"/>
            <a:chOff x="778818" y="1509086"/>
            <a:chExt cx="8854118" cy="3074029"/>
          </a:xfrm>
        </p:grpSpPr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80315532-8B3C-A055-D2A7-730EFE05F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02985" y="1614704"/>
              <a:ext cx="1444376" cy="1507602"/>
            </a:xfrm>
            <a:prstGeom prst="rect">
              <a:avLst/>
            </a:prstGeom>
          </p:spPr>
        </p:pic>
        <p:sp>
          <p:nvSpPr>
            <p:cNvPr id="6" name="Textfeld 32">
              <a:extLst>
                <a:ext uri="{FF2B5EF4-FFF2-40B4-BE49-F238E27FC236}">
                  <a16:creationId xmlns:a16="http://schemas.microsoft.com/office/drawing/2014/main" id="{960986C1-D377-E0AF-03CD-A16D44235250}"/>
                </a:ext>
              </a:extLst>
            </p:cNvPr>
            <p:cNvSpPr txBox="1"/>
            <p:nvPr/>
          </p:nvSpPr>
          <p:spPr>
            <a:xfrm>
              <a:off x="778818" y="3782009"/>
              <a:ext cx="2518848" cy="615306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n-US" sz="1600" b="1" dirty="0">
                  <a:solidFill>
                    <a:schemeClr val="tx2"/>
                  </a:solidFill>
                  <a:latin typeface="+mj-lt"/>
                </a:rPr>
                <a:t>IMC / streetcar overhead line</a:t>
              </a:r>
            </a:p>
            <a:p>
              <a:pPr marL="171450" indent="-171450">
                <a:buClr>
                  <a:schemeClr val="tx2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latin typeface="+mj-lt"/>
                </a:rPr>
                <a:t>Regeneration of energy</a:t>
              </a:r>
            </a:p>
            <a:p>
              <a:pPr marL="171450" indent="-171450">
                <a:buClr>
                  <a:schemeClr val="tx2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latin typeface="+mj-lt"/>
                </a:rPr>
                <a:t>Stabilization of power</a:t>
              </a:r>
            </a:p>
          </p:txBody>
        </p:sp>
        <p:sp>
          <p:nvSpPr>
            <p:cNvPr id="7" name="Textfeld 33">
              <a:extLst>
                <a:ext uri="{FF2B5EF4-FFF2-40B4-BE49-F238E27FC236}">
                  <a16:creationId xmlns:a16="http://schemas.microsoft.com/office/drawing/2014/main" id="{0368E220-6BF4-605A-5004-AA64F66433A2}"/>
                </a:ext>
              </a:extLst>
            </p:cNvPr>
            <p:cNvSpPr txBox="1"/>
            <p:nvPr/>
          </p:nvSpPr>
          <p:spPr>
            <a:xfrm>
              <a:off x="3297666" y="3781086"/>
              <a:ext cx="3816424" cy="802029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n-US" sz="1600" b="1" dirty="0">
                  <a:solidFill>
                    <a:schemeClr val="tx2"/>
                  </a:solidFill>
                  <a:latin typeface="+mj-lt"/>
                </a:rPr>
                <a:t>Converter connected directly to overhead line</a:t>
              </a:r>
            </a:p>
            <a:p>
              <a:pPr marL="171450" indent="-171450">
                <a:buClr>
                  <a:schemeClr val="tx2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latin typeface="+mj-lt"/>
                </a:rPr>
                <a:t>Storage of regenerated energy</a:t>
              </a:r>
            </a:p>
            <a:p>
              <a:pPr marL="171450" indent="-171450">
                <a:buClr>
                  <a:schemeClr val="tx2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latin typeface="+mj-lt"/>
                </a:rPr>
                <a:t>Peak shaving and load balancing</a:t>
              </a:r>
            </a:p>
            <a:p>
              <a:pPr marL="171450" indent="-171450">
                <a:buClr>
                  <a:schemeClr val="tx2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latin typeface="+mj-lt"/>
                </a:rPr>
                <a:t>Controller for charging</a:t>
              </a:r>
            </a:p>
          </p:txBody>
        </p:sp>
        <p:sp>
          <p:nvSpPr>
            <p:cNvPr id="1026" name="Textfeld 34">
              <a:extLst>
                <a:ext uri="{FF2B5EF4-FFF2-40B4-BE49-F238E27FC236}">
                  <a16:creationId xmlns:a16="http://schemas.microsoft.com/office/drawing/2014/main" id="{14095C8B-2083-1E88-08BB-B4E9AC8419E3}"/>
                </a:ext>
              </a:extLst>
            </p:cNvPr>
            <p:cNvSpPr txBox="1"/>
            <p:nvPr/>
          </p:nvSpPr>
          <p:spPr>
            <a:xfrm>
              <a:off x="7330114" y="3782009"/>
              <a:ext cx="2302822" cy="428583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pPr algn="ctr">
                <a:buClr>
                  <a:schemeClr val="tx2"/>
                </a:buClr>
              </a:pPr>
              <a:r>
                <a:rPr lang="en-US" sz="1600" b="1" dirty="0">
                  <a:solidFill>
                    <a:schemeClr val="tx2"/>
                  </a:solidFill>
                  <a:latin typeface="+mj-lt"/>
                </a:rPr>
                <a:t>Battery bus </a:t>
              </a:r>
            </a:p>
            <a:p>
              <a:pPr algn="ctr">
                <a:buClr>
                  <a:schemeClr val="tx2"/>
                </a:buClr>
              </a:pPr>
              <a:r>
                <a:rPr lang="en-US" sz="1600" b="1" dirty="0">
                  <a:solidFill>
                    <a:schemeClr val="tx2"/>
                  </a:solidFill>
                  <a:latin typeface="+mj-lt"/>
                </a:rPr>
                <a:t>charging station </a:t>
              </a:r>
            </a:p>
          </p:txBody>
        </p:sp>
        <p:pic>
          <p:nvPicPr>
            <p:cNvPr id="1028" name="Picture 1027">
              <a:extLst>
                <a:ext uri="{FF2B5EF4-FFF2-40B4-BE49-F238E27FC236}">
                  <a16:creationId xmlns:a16="http://schemas.microsoft.com/office/drawing/2014/main" id="{80818F2C-C287-B0F5-D758-F21CB4F61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0760" y="2126721"/>
              <a:ext cx="2181607" cy="1060603"/>
            </a:xfrm>
            <a:prstGeom prst="rect">
              <a:avLst/>
            </a:prstGeom>
          </p:spPr>
        </p:pic>
        <p:sp>
          <p:nvSpPr>
            <p:cNvPr id="1050" name="Rechteck 30">
              <a:extLst>
                <a:ext uri="{FF2B5EF4-FFF2-40B4-BE49-F238E27FC236}">
                  <a16:creationId xmlns:a16="http://schemas.microsoft.com/office/drawing/2014/main" id="{578D2A18-B481-6D8F-BA8F-2DFDF142F847}"/>
                </a:ext>
              </a:extLst>
            </p:cNvPr>
            <p:cNvSpPr/>
            <p:nvPr/>
          </p:nvSpPr>
          <p:spPr>
            <a:xfrm>
              <a:off x="3297666" y="1509086"/>
              <a:ext cx="3816424" cy="21944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51" name="Rechteck 13">
              <a:extLst>
                <a:ext uri="{FF2B5EF4-FFF2-40B4-BE49-F238E27FC236}">
                  <a16:creationId xmlns:a16="http://schemas.microsoft.com/office/drawing/2014/main" id="{FD606208-33CB-98EA-8E4F-1CCA72957DBB}"/>
                </a:ext>
              </a:extLst>
            </p:cNvPr>
            <p:cNvSpPr/>
            <p:nvPr/>
          </p:nvSpPr>
          <p:spPr>
            <a:xfrm>
              <a:off x="3668957" y="2241936"/>
              <a:ext cx="840535" cy="788483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1052" name="Gerader Verbinder 15">
              <a:extLst>
                <a:ext uri="{FF2B5EF4-FFF2-40B4-BE49-F238E27FC236}">
                  <a16:creationId xmlns:a16="http://schemas.microsoft.com/office/drawing/2014/main" id="{0061096A-10C7-DC60-1062-0930FC9786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884" y="2256002"/>
              <a:ext cx="818724" cy="76852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3" name="Rechteck 16">
              <a:extLst>
                <a:ext uri="{FF2B5EF4-FFF2-40B4-BE49-F238E27FC236}">
                  <a16:creationId xmlns:a16="http://schemas.microsoft.com/office/drawing/2014/main" id="{1675FD3C-024D-25E9-AECA-0FA33216D848}"/>
                </a:ext>
              </a:extLst>
            </p:cNvPr>
            <p:cNvSpPr/>
            <p:nvPr/>
          </p:nvSpPr>
          <p:spPr>
            <a:xfrm>
              <a:off x="4808179" y="2241936"/>
              <a:ext cx="840535" cy="788483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54" name="Rechteck 17">
              <a:extLst>
                <a:ext uri="{FF2B5EF4-FFF2-40B4-BE49-F238E27FC236}">
                  <a16:creationId xmlns:a16="http://schemas.microsoft.com/office/drawing/2014/main" id="{5AF0FEBF-2856-4B31-4F78-CF25DA5B3D28}"/>
                </a:ext>
              </a:extLst>
            </p:cNvPr>
            <p:cNvSpPr/>
            <p:nvPr/>
          </p:nvSpPr>
          <p:spPr>
            <a:xfrm>
              <a:off x="5947401" y="2246969"/>
              <a:ext cx="806649" cy="76896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1055" name="Gerader Verbinder 18">
              <a:extLst>
                <a:ext uri="{FF2B5EF4-FFF2-40B4-BE49-F238E27FC236}">
                  <a16:creationId xmlns:a16="http://schemas.microsoft.com/office/drawing/2014/main" id="{4BF003AC-55B9-B240-4743-1F87834B7C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7517" y="2246969"/>
              <a:ext cx="796532" cy="76896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6" name="Textfeld 19">
              <a:extLst>
                <a:ext uri="{FF2B5EF4-FFF2-40B4-BE49-F238E27FC236}">
                  <a16:creationId xmlns:a16="http://schemas.microsoft.com/office/drawing/2014/main" id="{F09DA14C-9A46-94B6-70E8-D957DE5D780A}"/>
                </a:ext>
              </a:extLst>
            </p:cNvPr>
            <p:cNvSpPr txBox="1"/>
            <p:nvPr/>
          </p:nvSpPr>
          <p:spPr>
            <a:xfrm>
              <a:off x="3420183" y="3199527"/>
              <a:ext cx="1335257" cy="381901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pPr algn="ctr">
                <a:buClr>
                  <a:schemeClr val="tx2"/>
                </a:buClr>
              </a:pPr>
              <a:r>
                <a:rPr lang="en-US" sz="1400">
                  <a:latin typeface="+mj-lt"/>
                </a:rPr>
                <a:t>Bidirectional </a:t>
              </a:r>
            </a:p>
            <a:p>
              <a:pPr algn="ctr">
                <a:buClr>
                  <a:schemeClr val="tx2"/>
                </a:buClr>
              </a:pPr>
              <a:r>
                <a:rPr lang="en-US" sz="1400">
                  <a:latin typeface="+mj-lt"/>
                </a:rPr>
                <a:t>DC/DC converter </a:t>
              </a:r>
            </a:p>
          </p:txBody>
        </p:sp>
        <p:sp>
          <p:nvSpPr>
            <p:cNvPr id="1057" name="Textfeld 21">
              <a:extLst>
                <a:ext uri="{FF2B5EF4-FFF2-40B4-BE49-F238E27FC236}">
                  <a16:creationId xmlns:a16="http://schemas.microsoft.com/office/drawing/2014/main" id="{34A648D0-9598-8E92-61DE-09F5DF6BFF56}"/>
                </a:ext>
              </a:extLst>
            </p:cNvPr>
            <p:cNvSpPr txBox="1"/>
            <p:nvPr/>
          </p:nvSpPr>
          <p:spPr>
            <a:xfrm>
              <a:off x="5733619" y="3024338"/>
              <a:ext cx="1198520" cy="708668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pPr algn="ctr">
                <a:buClr>
                  <a:schemeClr val="tx2"/>
                </a:buClr>
              </a:pPr>
              <a:r>
                <a:rPr lang="en-US" sz="1400">
                  <a:latin typeface="+mj-lt"/>
                </a:rPr>
                <a:t>Uni-/bi-directional</a:t>
              </a:r>
            </a:p>
            <a:p>
              <a:pPr algn="ctr">
                <a:buClr>
                  <a:schemeClr val="tx2"/>
                </a:buClr>
              </a:pPr>
              <a:r>
                <a:rPr lang="en-US" sz="1400">
                  <a:latin typeface="+mj-lt"/>
                </a:rPr>
                <a:t>DC/DC converter</a:t>
              </a:r>
            </a:p>
          </p:txBody>
        </p:sp>
        <p:cxnSp>
          <p:nvCxnSpPr>
            <p:cNvPr id="1058" name="Gerader Verbinder 23">
              <a:extLst>
                <a:ext uri="{FF2B5EF4-FFF2-40B4-BE49-F238E27FC236}">
                  <a16:creationId xmlns:a16="http://schemas.microsoft.com/office/drawing/2014/main" id="{3D646017-BAB4-EBCC-52F5-8DF102A9CEAF}"/>
                </a:ext>
              </a:extLst>
            </p:cNvPr>
            <p:cNvCxnSpPr>
              <a:cxnSpLocks/>
            </p:cNvCxnSpPr>
            <p:nvPr/>
          </p:nvCxnSpPr>
          <p:spPr>
            <a:xfrm>
              <a:off x="5241882" y="2445190"/>
              <a:ext cx="0" cy="18728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59" name="Gerader Verbinder 24">
              <a:extLst>
                <a:ext uri="{FF2B5EF4-FFF2-40B4-BE49-F238E27FC236}">
                  <a16:creationId xmlns:a16="http://schemas.microsoft.com/office/drawing/2014/main" id="{57EB8E0A-1F39-DABA-2E27-D9747B84D2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1405" y="2649902"/>
              <a:ext cx="29868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60" name="Gerader Verbinder 25">
              <a:extLst>
                <a:ext uri="{FF2B5EF4-FFF2-40B4-BE49-F238E27FC236}">
                  <a16:creationId xmlns:a16="http://schemas.microsoft.com/office/drawing/2014/main" id="{0C0288E9-550C-3E58-A652-785FDCC907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5806" y="2688088"/>
              <a:ext cx="17853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61" name="Gerader Verbinder 29">
              <a:extLst>
                <a:ext uri="{FF2B5EF4-FFF2-40B4-BE49-F238E27FC236}">
                  <a16:creationId xmlns:a16="http://schemas.microsoft.com/office/drawing/2014/main" id="{40B3E0A4-CC1D-3D21-5A1F-60B36FD9AF3D}"/>
                </a:ext>
              </a:extLst>
            </p:cNvPr>
            <p:cNvCxnSpPr>
              <a:cxnSpLocks/>
            </p:cNvCxnSpPr>
            <p:nvPr/>
          </p:nvCxnSpPr>
          <p:spPr>
            <a:xfrm>
              <a:off x="5241882" y="2685118"/>
              <a:ext cx="0" cy="18728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62" name="Gerade Verbindung mit Pfeil 9">
              <a:extLst>
                <a:ext uri="{FF2B5EF4-FFF2-40B4-BE49-F238E27FC236}">
                  <a16:creationId xmlns:a16="http://schemas.microsoft.com/office/drawing/2014/main" id="{FD5F6F21-204D-7567-321A-D0509564D8D1}"/>
                </a:ext>
              </a:extLst>
            </p:cNvPr>
            <p:cNvCxnSpPr>
              <a:cxnSpLocks/>
              <a:stCxn id="1053" idx="1"/>
              <a:endCxn id="1051" idx="3"/>
            </p:cNvCxnSpPr>
            <p:nvPr/>
          </p:nvCxnSpPr>
          <p:spPr>
            <a:xfrm flipH="1">
              <a:off x="4509492" y="2636178"/>
              <a:ext cx="29868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Gerade Verbindung mit Pfeil 14">
              <a:extLst>
                <a:ext uri="{FF2B5EF4-FFF2-40B4-BE49-F238E27FC236}">
                  <a16:creationId xmlns:a16="http://schemas.microsoft.com/office/drawing/2014/main" id="{4747EC53-C32B-7C66-25EA-DF75CD21CCEA}"/>
                </a:ext>
              </a:extLst>
            </p:cNvPr>
            <p:cNvCxnSpPr>
              <a:cxnSpLocks/>
              <a:stCxn id="1053" idx="3"/>
              <a:endCxn id="1054" idx="1"/>
            </p:cNvCxnSpPr>
            <p:nvPr/>
          </p:nvCxnSpPr>
          <p:spPr>
            <a:xfrm flipV="1">
              <a:off x="5648714" y="2631452"/>
              <a:ext cx="298687" cy="472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Gerade Verbindung mit Pfeil 76">
              <a:extLst>
                <a:ext uri="{FF2B5EF4-FFF2-40B4-BE49-F238E27FC236}">
                  <a16:creationId xmlns:a16="http://schemas.microsoft.com/office/drawing/2014/main" id="{A372AFAA-F7C2-16FC-0B94-6F754887E2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53914" y="3163539"/>
              <a:ext cx="2334600" cy="989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5" name="Gerade Verbindung mit Pfeil 78">
              <a:extLst>
                <a:ext uri="{FF2B5EF4-FFF2-40B4-BE49-F238E27FC236}">
                  <a16:creationId xmlns:a16="http://schemas.microsoft.com/office/drawing/2014/main" id="{648E66EA-CAF0-6D51-8900-38DC3F0E32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1280" y="2625525"/>
              <a:ext cx="2079" cy="54951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Gerade Verbindung mit Pfeil 82">
              <a:extLst>
                <a:ext uri="{FF2B5EF4-FFF2-40B4-BE49-F238E27FC236}">
                  <a16:creationId xmlns:a16="http://schemas.microsoft.com/office/drawing/2014/main" id="{222E27BB-552C-640A-2936-EAD5FD86E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7125" y="2655569"/>
              <a:ext cx="0" cy="51385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7" name="Textfeld 20">
              <a:extLst>
                <a:ext uri="{FF2B5EF4-FFF2-40B4-BE49-F238E27FC236}">
                  <a16:creationId xmlns:a16="http://schemas.microsoft.com/office/drawing/2014/main" id="{23CC41A1-8F60-87C8-FE68-7D15FB67433D}"/>
                </a:ext>
              </a:extLst>
            </p:cNvPr>
            <p:cNvSpPr txBox="1"/>
            <p:nvPr/>
          </p:nvSpPr>
          <p:spPr>
            <a:xfrm>
              <a:off x="4722856" y="3199527"/>
              <a:ext cx="1068869" cy="218518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lIns="72000" tIns="36000" rIns="72000" bIns="36000" rtlCol="0">
              <a:spAutoFit/>
            </a:bodyPr>
            <a:lstStyle/>
            <a:p>
              <a:pPr algn="ctr">
                <a:buClr>
                  <a:schemeClr val="tx2"/>
                </a:buClr>
              </a:pPr>
              <a:r>
                <a:rPr lang="en-US" sz="1400">
                  <a:latin typeface="+mj-lt"/>
                </a:rPr>
                <a:t>Batteries </a:t>
              </a:r>
            </a:p>
          </p:txBody>
        </p:sp>
        <p:sp>
          <p:nvSpPr>
            <p:cNvPr id="1068" name="Rechteck 31">
              <a:extLst>
                <a:ext uri="{FF2B5EF4-FFF2-40B4-BE49-F238E27FC236}">
                  <a16:creationId xmlns:a16="http://schemas.microsoft.com/office/drawing/2014/main" id="{AEFF074D-7CA4-0584-A1C9-4C6700412EE6}"/>
                </a:ext>
              </a:extLst>
            </p:cNvPr>
            <p:cNvSpPr/>
            <p:nvPr/>
          </p:nvSpPr>
          <p:spPr>
            <a:xfrm>
              <a:off x="3664965" y="1654531"/>
              <a:ext cx="3089085" cy="45747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>
                <a:solidFill>
                  <a:schemeClr val="tx1"/>
                </a:solidFill>
                <a:latin typeface="+mj-lt"/>
              </a:endParaRPr>
            </a:p>
            <a:p>
              <a:pPr algn="ctr"/>
              <a:r>
                <a:rPr lang="en-US" sz="1400">
                  <a:solidFill>
                    <a:schemeClr val="tx1"/>
                  </a:solidFill>
                  <a:latin typeface="+mj-lt"/>
                </a:rPr>
                <a:t>Control system</a:t>
              </a:r>
            </a:p>
          </p:txBody>
        </p:sp>
        <p:cxnSp>
          <p:nvCxnSpPr>
            <p:cNvPr id="1072" name="Gerade Verbindung mit Pfeil 39">
              <a:extLst>
                <a:ext uri="{FF2B5EF4-FFF2-40B4-BE49-F238E27FC236}">
                  <a16:creationId xmlns:a16="http://schemas.microsoft.com/office/drawing/2014/main" id="{7DF77EA0-55DC-7525-5854-1E77AC48F6E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389" y="2104966"/>
              <a:ext cx="515581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73" name="Gerade Verbindung mit Pfeil 27">
              <a:extLst>
                <a:ext uri="{FF2B5EF4-FFF2-40B4-BE49-F238E27FC236}">
                  <a16:creationId xmlns:a16="http://schemas.microsoft.com/office/drawing/2014/main" id="{3AEBB713-05D4-29AC-80BD-60B1179BC2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3650" y="2655569"/>
              <a:ext cx="50405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4" name="Gerade Verbindung mit Pfeil 36">
              <a:extLst>
                <a:ext uri="{FF2B5EF4-FFF2-40B4-BE49-F238E27FC236}">
                  <a16:creationId xmlns:a16="http://schemas.microsoft.com/office/drawing/2014/main" id="{ECAAA363-EE85-2806-741F-13A4C071973B}"/>
                </a:ext>
              </a:extLst>
            </p:cNvPr>
            <p:cNvCxnSpPr>
              <a:cxnSpLocks/>
            </p:cNvCxnSpPr>
            <p:nvPr/>
          </p:nvCxnSpPr>
          <p:spPr>
            <a:xfrm>
              <a:off x="7481389" y="2093246"/>
              <a:ext cx="0" cy="55284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5" name="Gerade Verbindung mit Pfeil 40">
              <a:extLst>
                <a:ext uri="{FF2B5EF4-FFF2-40B4-BE49-F238E27FC236}">
                  <a16:creationId xmlns:a16="http://schemas.microsoft.com/office/drawing/2014/main" id="{C2037AEB-9794-9482-AD2E-FE3D509A938F}"/>
                </a:ext>
              </a:extLst>
            </p:cNvPr>
            <p:cNvCxnSpPr>
              <a:cxnSpLocks/>
            </p:cNvCxnSpPr>
            <p:nvPr/>
          </p:nvCxnSpPr>
          <p:spPr>
            <a:xfrm>
              <a:off x="3141868" y="2646092"/>
              <a:ext cx="0" cy="26640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6" name="Gerade Verbindung mit Pfeil 41">
              <a:extLst>
                <a:ext uri="{FF2B5EF4-FFF2-40B4-BE49-F238E27FC236}">
                  <a16:creationId xmlns:a16="http://schemas.microsoft.com/office/drawing/2014/main" id="{7A0CD0CE-ED26-73F5-6960-A75721C74E91}"/>
                </a:ext>
              </a:extLst>
            </p:cNvPr>
            <p:cNvCxnSpPr>
              <a:cxnSpLocks/>
              <a:stCxn id="1054" idx="3"/>
            </p:cNvCxnSpPr>
            <p:nvPr/>
          </p:nvCxnSpPr>
          <p:spPr>
            <a:xfrm>
              <a:off x="6754050" y="2631452"/>
              <a:ext cx="72733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465E83D2-8823-8BA1-796E-CFDCFB3880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66" y="6046900"/>
            <a:ext cx="895310" cy="308882"/>
          </a:xfrm>
          <a:prstGeom prst="rect">
            <a:avLst/>
          </a:prstGeom>
        </p:spPr>
      </p:pic>
      <p:sp>
        <p:nvSpPr>
          <p:cNvPr id="4" name="Rechteck 21">
            <a:extLst>
              <a:ext uri="{FF2B5EF4-FFF2-40B4-BE49-F238E27FC236}">
                <a16:creationId xmlns:a16="http://schemas.microsoft.com/office/drawing/2014/main" id="{A1AC5A2F-FD6E-5EC1-521F-A524064688B5}"/>
              </a:ext>
            </a:extLst>
          </p:cNvPr>
          <p:cNvSpPr/>
          <p:nvPr/>
        </p:nvSpPr>
        <p:spPr>
          <a:xfrm>
            <a:off x="820525" y="5593741"/>
            <a:ext cx="8275405" cy="68405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9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Pfeil: nach rechts 22">
            <a:extLst>
              <a:ext uri="{FF2B5EF4-FFF2-40B4-BE49-F238E27FC236}">
                <a16:creationId xmlns:a16="http://schemas.microsoft.com/office/drawing/2014/main" id="{17E0D2E7-5D68-51B4-C0F6-8DAEF0A6178A}"/>
              </a:ext>
            </a:extLst>
          </p:cNvPr>
          <p:cNvSpPr/>
          <p:nvPr/>
        </p:nvSpPr>
        <p:spPr>
          <a:xfrm>
            <a:off x="1329577" y="5684546"/>
            <a:ext cx="954453" cy="502445"/>
          </a:xfrm>
          <a:prstGeom prst="rightArrow">
            <a:avLst/>
          </a:prstGeom>
          <a:solidFill>
            <a:srgbClr val="00457E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1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feld 23">
            <a:extLst>
              <a:ext uri="{FF2B5EF4-FFF2-40B4-BE49-F238E27FC236}">
                <a16:creationId xmlns:a16="http://schemas.microsoft.com/office/drawing/2014/main" id="{BBD243A6-1B4B-1B74-1D61-F35246968977}"/>
              </a:ext>
            </a:extLst>
          </p:cNvPr>
          <p:cNvSpPr txBox="1"/>
          <p:nvPr/>
        </p:nvSpPr>
        <p:spPr>
          <a:xfrm>
            <a:off x="2603975" y="5776306"/>
            <a:ext cx="4343671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en-US" sz="1600" b="1" dirty="0">
                <a:solidFill>
                  <a:schemeClr val="tx2"/>
                </a:solidFill>
                <a:latin typeface="+mj-lt"/>
              </a:rPr>
              <a:t>Use of existing overhead line infrastructure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2209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815151" y="1860492"/>
            <a:ext cx="8903162" cy="1932278"/>
          </a:xfrm>
        </p:spPr>
        <p:txBody>
          <a:bodyPr/>
          <a:lstStyle/>
          <a:p>
            <a:r>
              <a:rPr lang="en-US" sz="4000" dirty="0"/>
              <a:t>Session 3: In Motion Charging, Batteries and Energy Management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/>
              <a:t>Marta WORONOWICZ, Klaus Peter CANAVAN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377577" y="304748"/>
            <a:ext cx="1578636" cy="54292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26</a:t>
            </a:r>
            <a:r>
              <a:rPr lang="en-US" dirty="0"/>
              <a:t>/Nov/2024</a:t>
            </a:r>
          </a:p>
        </p:txBody>
      </p:sp>
    </p:spTree>
    <p:extLst>
      <p:ext uri="{BB962C8B-B14F-4D97-AF65-F5344CB8AC3E}">
        <p14:creationId xmlns:p14="http://schemas.microsoft.com/office/powerpoint/2010/main" val="3571615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15E0B-6775-3AAF-02DE-194A7E93A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 Examples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3C1AF8-86D3-7B64-8F5B-E00BEAE82BCC}"/>
              </a:ext>
            </a:extLst>
          </p:cNvPr>
          <p:cNvGrpSpPr/>
          <p:nvPr/>
        </p:nvGrpSpPr>
        <p:grpSpPr>
          <a:xfrm>
            <a:off x="511654" y="1035906"/>
            <a:ext cx="11083445" cy="5113976"/>
            <a:chOff x="254078" y="989999"/>
            <a:chExt cx="8695732" cy="4012269"/>
          </a:xfrm>
        </p:grpSpPr>
        <p:sp>
          <p:nvSpPr>
            <p:cNvPr id="5" name="Ellipse 19">
              <a:extLst>
                <a:ext uri="{FF2B5EF4-FFF2-40B4-BE49-F238E27FC236}">
                  <a16:creationId xmlns:a16="http://schemas.microsoft.com/office/drawing/2014/main" id="{A8CC7312-4C2A-5E55-1470-4D94D0AD4FEA}"/>
                </a:ext>
              </a:extLst>
            </p:cNvPr>
            <p:cNvSpPr/>
            <p:nvPr/>
          </p:nvSpPr>
          <p:spPr>
            <a:xfrm>
              <a:off x="2894865" y="2968611"/>
              <a:ext cx="1440000" cy="1440000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rgbClr val="00457E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Ellipse 18">
              <a:extLst>
                <a:ext uri="{FF2B5EF4-FFF2-40B4-BE49-F238E27FC236}">
                  <a16:creationId xmlns:a16="http://schemas.microsoft.com/office/drawing/2014/main" id="{621ECA62-C9A7-3C59-D20A-DE65C9398B9F}"/>
                </a:ext>
              </a:extLst>
            </p:cNvPr>
            <p:cNvSpPr/>
            <p:nvPr/>
          </p:nvSpPr>
          <p:spPr>
            <a:xfrm>
              <a:off x="562348" y="2968611"/>
              <a:ext cx="1440000" cy="1440000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rgbClr val="00457E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Ellipse 17">
              <a:extLst>
                <a:ext uri="{FF2B5EF4-FFF2-40B4-BE49-F238E27FC236}">
                  <a16:creationId xmlns:a16="http://schemas.microsoft.com/office/drawing/2014/main" id="{F1A80050-B8B0-8FEB-A361-FD768C842135}"/>
                </a:ext>
              </a:extLst>
            </p:cNvPr>
            <p:cNvSpPr/>
            <p:nvPr/>
          </p:nvSpPr>
          <p:spPr>
            <a:xfrm>
              <a:off x="7250344" y="989999"/>
              <a:ext cx="1440000" cy="1440000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rgbClr val="00457E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Ellipse 14">
              <a:extLst>
                <a:ext uri="{FF2B5EF4-FFF2-40B4-BE49-F238E27FC236}">
                  <a16:creationId xmlns:a16="http://schemas.microsoft.com/office/drawing/2014/main" id="{2C79222F-0BB6-BF73-8D64-78A14422A25F}"/>
                </a:ext>
              </a:extLst>
            </p:cNvPr>
            <p:cNvSpPr/>
            <p:nvPr/>
          </p:nvSpPr>
          <p:spPr>
            <a:xfrm>
              <a:off x="4955588" y="989999"/>
              <a:ext cx="1440000" cy="1440000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rgbClr val="00457E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D0ACFC-81DA-76E0-10D8-811AF316A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7091" y="3329094"/>
              <a:ext cx="456169" cy="6961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CCE970-63ED-A37A-8209-A97364D1D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BFBFD"/>
                </a:clrFrom>
                <a:clrTo>
                  <a:srgbClr val="FBFB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8151" y="3468496"/>
              <a:ext cx="839124" cy="440229"/>
            </a:xfrm>
            <a:prstGeom prst="rect">
              <a:avLst/>
            </a:prstGeom>
          </p:spPr>
        </p:pic>
        <p:sp>
          <p:nvSpPr>
            <p:cNvPr id="11" name="Textfeld 2">
              <a:extLst>
                <a:ext uri="{FF2B5EF4-FFF2-40B4-BE49-F238E27FC236}">
                  <a16:creationId xmlns:a16="http://schemas.microsoft.com/office/drawing/2014/main" id="{95C85FE8-9AC6-AC05-D284-E0B8CAB4BB2F}"/>
                </a:ext>
              </a:extLst>
            </p:cNvPr>
            <p:cNvSpPr txBox="1"/>
            <p:nvPr/>
          </p:nvSpPr>
          <p:spPr>
            <a:xfrm>
              <a:off x="7006549" y="2410164"/>
              <a:ext cx="1927590" cy="564132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dirty="0">
                  <a:ln>
                    <a:noFill/>
                  </a:ln>
                  <a:solidFill>
                    <a:srgbClr val="F1932B"/>
                  </a:solidFill>
                  <a:effectLst/>
                  <a:uLnTx/>
                  <a:uFillTx/>
                  <a:latin typeface="+mj-lt"/>
                </a:rPr>
                <a:t>Megawatt</a:t>
              </a:r>
              <a:r>
                <a:rPr kumimoji="0" lang="en-US" sz="1400" b="0" i="0" u="none" strike="noStrike" kern="0" cap="none" spc="0" normalizeH="0" baseline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+mj-lt"/>
                </a:rPr>
                <a:t> </a:t>
              </a:r>
              <a:r>
                <a:rPr kumimoji="0" lang="en-US" sz="1400" b="1" i="0" u="none" strike="noStrike" kern="0" cap="none" spc="0" normalizeH="0" baseline="0" dirty="0">
                  <a:ln>
                    <a:noFill/>
                  </a:ln>
                  <a:solidFill>
                    <a:srgbClr val="00457E"/>
                  </a:solidFill>
                  <a:effectLst/>
                  <a:uLnTx/>
                  <a:uFillTx/>
                  <a:latin typeface="+mj-lt"/>
                </a:rPr>
                <a:t>K-Charger</a:t>
              </a:r>
              <a:r>
                <a:rPr kumimoji="0" lang="en-US" sz="1400" b="0" i="0" u="none" strike="noStrike" kern="0" cap="none" spc="0" normalizeH="0" baseline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+mj-lt"/>
                </a:rPr>
                <a:t> 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+mj-lt"/>
                </a:rPr>
                <a:t>Charging of e-trucks 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+mj-lt"/>
                </a:rPr>
                <a:t>1000 - 3000 kW</a:t>
              </a:r>
            </a:p>
          </p:txBody>
        </p:sp>
        <p:sp>
          <p:nvSpPr>
            <p:cNvPr id="12" name="Textfeld 12">
              <a:extLst>
                <a:ext uri="{FF2B5EF4-FFF2-40B4-BE49-F238E27FC236}">
                  <a16:creationId xmlns:a16="http://schemas.microsoft.com/office/drawing/2014/main" id="{D44EB56E-2BBA-7F05-C47B-FB688444B479}"/>
                </a:ext>
              </a:extLst>
            </p:cNvPr>
            <p:cNvSpPr txBox="1"/>
            <p:nvPr/>
          </p:nvSpPr>
          <p:spPr>
            <a:xfrm>
              <a:off x="2735029" y="4433148"/>
              <a:ext cx="1759671" cy="564132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dirty="0">
                  <a:ln>
                    <a:noFill/>
                  </a:ln>
                  <a:solidFill>
                    <a:srgbClr val="F1932B"/>
                  </a:solidFill>
                  <a:effectLst/>
                  <a:uLnTx/>
                  <a:uFillTx/>
                  <a:latin typeface="+mj-lt"/>
                </a:rPr>
                <a:t>Depot</a:t>
              </a:r>
              <a:r>
                <a:rPr kumimoji="0" lang="en-US" sz="1400" b="1" i="0" u="none" strike="noStrike" kern="0" cap="none" spc="0" normalizeH="0" baseline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+mj-lt"/>
                </a:rPr>
                <a:t> </a:t>
              </a:r>
              <a:r>
                <a:rPr kumimoji="0" lang="en-US" sz="1400" b="1" i="0" u="none" strike="noStrike" kern="0" cap="none" spc="0" normalizeH="0" baseline="0" dirty="0">
                  <a:ln>
                    <a:noFill/>
                  </a:ln>
                  <a:solidFill>
                    <a:srgbClr val="00457E"/>
                  </a:solidFill>
                  <a:effectLst/>
                  <a:uLnTx/>
                  <a:uFillTx/>
                  <a:latin typeface="+mj-lt"/>
                </a:rPr>
                <a:t>K-Charger 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+mj-lt"/>
                </a:rPr>
                <a:t>Charging of battery bus 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+mj-lt"/>
                </a:rPr>
                <a:t>e.g. 2 x 100 kW </a:t>
              </a:r>
            </a:p>
          </p:txBody>
        </p:sp>
        <p:sp>
          <p:nvSpPr>
            <p:cNvPr id="13" name="Textfeld 13">
              <a:extLst>
                <a:ext uri="{FF2B5EF4-FFF2-40B4-BE49-F238E27FC236}">
                  <a16:creationId xmlns:a16="http://schemas.microsoft.com/office/drawing/2014/main" id="{36CF7987-16C7-790C-9989-827AA5EFBF4E}"/>
                </a:ext>
              </a:extLst>
            </p:cNvPr>
            <p:cNvSpPr txBox="1"/>
            <p:nvPr/>
          </p:nvSpPr>
          <p:spPr>
            <a:xfrm>
              <a:off x="316260" y="2422166"/>
              <a:ext cx="1927590" cy="564132"/>
            </a:xfrm>
            <a:prstGeom prst="rect">
              <a:avLst/>
            </a:prstGeom>
            <a:noFill/>
          </p:spPr>
          <p:txBody>
            <a:bodyPr wrap="square" lIns="72000" tIns="36000" rIns="72000" bIns="36000" rtlCol="0" anchor="t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>
                  <a:ln>
                    <a:noFill/>
                  </a:ln>
                  <a:solidFill>
                    <a:srgbClr val="F1932B"/>
                  </a:solidFill>
                  <a:effectLst/>
                  <a:uLnTx/>
                  <a:uFillTx/>
                  <a:latin typeface="+mj-lt"/>
                </a:rPr>
                <a:t>City</a:t>
              </a:r>
              <a:r>
                <a:rPr kumimoji="0" lang="en-US" sz="1400" b="1" i="0" u="none" strike="noStrike" kern="0" cap="none" spc="0" normalizeH="0" baseline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+mj-lt"/>
                </a:rPr>
                <a:t> </a:t>
              </a:r>
              <a:r>
                <a:rPr kumimoji="0" lang="en-US" sz="1400" b="1" i="0" u="none" strike="noStrike" kern="0" cap="none" spc="0" normalizeH="0" baseline="0">
                  <a:ln>
                    <a:noFill/>
                  </a:ln>
                  <a:solidFill>
                    <a:srgbClr val="00457E"/>
                  </a:solidFill>
                  <a:effectLst/>
                  <a:uLnTx/>
                  <a:uFillTx/>
                  <a:latin typeface="+mj-lt"/>
                </a:rPr>
                <a:t>K-Charger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+mj-lt"/>
                </a:rPr>
                <a:t>Charging with pantograph 100 – 800 kW</a:t>
              </a:r>
              <a:endParaRPr kumimoji="0" lang="en-US" sz="1400" b="0" i="0" u="none" strike="noStrike" kern="0" cap="none" spc="0" normalizeH="0" baseline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j-lt"/>
                <a:cs typeface="Arial"/>
              </a:endParaRPr>
            </a:p>
          </p:txBody>
        </p:sp>
        <p:grpSp>
          <p:nvGrpSpPr>
            <p:cNvPr id="14" name="Gruppieren 65">
              <a:extLst>
                <a:ext uri="{FF2B5EF4-FFF2-40B4-BE49-F238E27FC236}">
                  <a16:creationId xmlns:a16="http://schemas.microsoft.com/office/drawing/2014/main" id="{448BC54B-97D1-1256-EEE8-60539820FE58}"/>
                </a:ext>
              </a:extLst>
            </p:cNvPr>
            <p:cNvGrpSpPr/>
            <p:nvPr/>
          </p:nvGrpSpPr>
          <p:grpSpPr>
            <a:xfrm>
              <a:off x="579871" y="1002001"/>
              <a:ext cx="1764744" cy="1526049"/>
              <a:chOff x="180930" y="2936117"/>
              <a:chExt cx="2375324" cy="1658800"/>
            </a:xfrm>
          </p:grpSpPr>
          <p:pic>
            <p:nvPicPr>
              <p:cNvPr id="2084" name="Picture 16">
                <a:extLst>
                  <a:ext uri="{FF2B5EF4-FFF2-40B4-BE49-F238E27FC236}">
                    <a16:creationId xmlns:a16="http://schemas.microsoft.com/office/drawing/2014/main" id="{1259D581-6ACD-9BC4-F953-88800E114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0930" y="2936117"/>
                <a:ext cx="1911549" cy="1565265"/>
              </a:xfrm>
              <a:prstGeom prst="ellipse">
                <a:avLst/>
              </a:prstGeom>
              <a:ln w="28575">
                <a:solidFill>
                  <a:srgbClr val="00457E"/>
                </a:solidFill>
              </a:ln>
            </p:spPr>
          </p:pic>
          <p:sp>
            <p:nvSpPr>
              <p:cNvPr id="2085" name="Textfeld 46">
                <a:extLst>
                  <a:ext uri="{FF2B5EF4-FFF2-40B4-BE49-F238E27FC236}">
                    <a16:creationId xmlns:a16="http://schemas.microsoft.com/office/drawing/2014/main" id="{6CC20E58-A909-E517-CBFB-B253A2F299BA}"/>
                  </a:ext>
                </a:extLst>
              </p:cNvPr>
              <p:cNvSpPr txBox="1"/>
              <p:nvPr/>
            </p:nvSpPr>
            <p:spPr>
              <a:xfrm>
                <a:off x="1296065" y="4397002"/>
                <a:ext cx="1260189" cy="197915"/>
              </a:xfrm>
              <a:prstGeom prst="ellipse">
                <a:avLst/>
              </a:prstGeom>
              <a:noFill/>
            </p:spPr>
            <p:txBody>
              <a:bodyPr wrap="square" lIns="72000" tIns="36000" rIns="72000" bIns="36000" rtlCol="0">
                <a:spAutoFit/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457E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rPr>
                  <a:t>© Furrer+Frey</a:t>
                </a:r>
              </a:p>
            </p:txBody>
          </p:sp>
        </p:grp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59E1125D-6504-F213-4089-9FB8439EC317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6153" y="2973599"/>
              <a:ext cx="1440000" cy="1440000"/>
            </a:xfrm>
            <a:prstGeom prst="ellipse">
              <a:avLst/>
            </a:prstGeom>
            <a:ln w="28575">
              <a:solidFill>
                <a:srgbClr val="00457E"/>
              </a:solidFill>
            </a:ln>
          </p:spPr>
        </p:pic>
        <p:sp>
          <p:nvSpPr>
            <p:cNvPr id="16" name="Textfeld 41">
              <a:extLst>
                <a:ext uri="{FF2B5EF4-FFF2-40B4-BE49-F238E27FC236}">
                  <a16:creationId xmlns:a16="http://schemas.microsoft.com/office/drawing/2014/main" id="{2FFBE712-F469-7EC6-BD3B-3DB35B6DBD34}"/>
                </a:ext>
              </a:extLst>
            </p:cNvPr>
            <p:cNvSpPr txBox="1"/>
            <p:nvPr/>
          </p:nvSpPr>
          <p:spPr>
            <a:xfrm>
              <a:off x="6761690" y="4438136"/>
              <a:ext cx="2188120" cy="564132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dirty="0">
                  <a:ln>
                    <a:noFill/>
                  </a:ln>
                  <a:solidFill>
                    <a:srgbClr val="F1932B"/>
                  </a:solidFill>
                  <a:effectLst/>
                  <a:uLnTx/>
                  <a:uFillTx/>
                  <a:latin typeface="+mj-lt"/>
                </a:rPr>
                <a:t>Trolley Bus</a:t>
              </a:r>
              <a:r>
                <a:rPr kumimoji="0" lang="en-US" sz="1400" b="1" i="0" u="none" strike="noStrike" kern="0" cap="none" spc="0" normalizeH="0" baseline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+mj-lt"/>
                </a:rPr>
                <a:t> </a:t>
              </a:r>
              <a:r>
                <a:rPr kumimoji="0" lang="en-US" sz="1400" b="1" i="0" u="none" strike="noStrike" kern="0" cap="none" spc="0" normalizeH="0" baseline="0" dirty="0">
                  <a:ln>
                    <a:noFill/>
                  </a:ln>
                  <a:solidFill>
                    <a:srgbClr val="00457E"/>
                  </a:solidFill>
                  <a:effectLst/>
                  <a:uLnTx/>
                  <a:uFillTx/>
                  <a:latin typeface="+mj-lt"/>
                </a:rPr>
                <a:t>K-Charger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+mj-lt"/>
                </a:rPr>
                <a:t>Charging Station for IMC bus 100 - 300 kW</a:t>
              </a:r>
            </a:p>
          </p:txBody>
        </p:sp>
        <p:sp>
          <p:nvSpPr>
            <p:cNvPr id="17" name="Textfeld 43">
              <a:extLst>
                <a:ext uri="{FF2B5EF4-FFF2-40B4-BE49-F238E27FC236}">
                  <a16:creationId xmlns:a16="http://schemas.microsoft.com/office/drawing/2014/main" id="{B3533CAD-1787-0DD0-EBD7-04B952DF93BD}"/>
                </a:ext>
              </a:extLst>
            </p:cNvPr>
            <p:cNvSpPr txBox="1"/>
            <p:nvPr/>
          </p:nvSpPr>
          <p:spPr>
            <a:xfrm>
              <a:off x="254078" y="4433148"/>
              <a:ext cx="2188120" cy="564132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>
                  <a:ln>
                    <a:noFill/>
                  </a:ln>
                  <a:solidFill>
                    <a:srgbClr val="F1932B"/>
                  </a:solidFill>
                  <a:effectLst/>
                  <a:uLnTx/>
                  <a:uFillTx/>
                  <a:latin typeface="+mj-lt"/>
                </a:rPr>
                <a:t>EV</a:t>
              </a:r>
              <a:r>
                <a:rPr kumimoji="0" lang="en-US" sz="1400" b="1" i="0" u="none" strike="noStrike" kern="0" cap="none" spc="0" normalizeH="0" baseline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+mj-lt"/>
                </a:rPr>
                <a:t> </a:t>
              </a:r>
              <a:r>
                <a:rPr kumimoji="0" lang="en-US" sz="1400" b="1" i="0" u="none" strike="noStrike" kern="0" cap="none" spc="0" normalizeH="0" baseline="0">
                  <a:ln>
                    <a:noFill/>
                  </a:ln>
                  <a:solidFill>
                    <a:srgbClr val="00457E"/>
                  </a:solidFill>
                  <a:effectLst/>
                  <a:uLnTx/>
                  <a:uFillTx/>
                  <a:latin typeface="+mj-lt"/>
                </a:rPr>
                <a:t>K-Charger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+mj-lt"/>
                </a:rPr>
                <a:t>Power Supply for EV-Wallboxes 100 – 800 kW</a:t>
              </a: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1111A6FA-FBE4-1C52-BBC2-A0E3361CB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1499" y="1426659"/>
              <a:ext cx="1267462" cy="635618"/>
            </a:xfrm>
            <a:prstGeom prst="rect">
              <a:avLst/>
            </a:prstGeom>
          </p:spPr>
        </p:pic>
        <p:sp>
          <p:nvSpPr>
            <p:cNvPr id="19" name="Textfeld 66">
              <a:extLst>
                <a:ext uri="{FF2B5EF4-FFF2-40B4-BE49-F238E27FC236}">
                  <a16:creationId xmlns:a16="http://schemas.microsoft.com/office/drawing/2014/main" id="{6981BC9C-9ED0-BE0D-765B-4C96D60C2039}"/>
                </a:ext>
              </a:extLst>
            </p:cNvPr>
            <p:cNvSpPr txBox="1"/>
            <p:nvPr/>
          </p:nvSpPr>
          <p:spPr>
            <a:xfrm>
              <a:off x="4868500" y="2410164"/>
              <a:ext cx="1652764" cy="564132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dirty="0">
                  <a:ln>
                    <a:noFill/>
                  </a:ln>
                  <a:solidFill>
                    <a:srgbClr val="F1932B"/>
                  </a:solidFill>
                  <a:effectLst/>
                  <a:uLnTx/>
                  <a:uFillTx/>
                  <a:latin typeface="+mj-lt"/>
                </a:rPr>
                <a:t>Mobile</a:t>
              </a:r>
              <a:r>
                <a:rPr kumimoji="0" lang="en-US" sz="1400" b="1" i="0" u="none" strike="noStrike" kern="0" cap="none" spc="0" normalizeH="0" baseline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+mj-lt"/>
                </a:rPr>
                <a:t> </a:t>
              </a:r>
              <a:r>
                <a:rPr kumimoji="0" lang="en-US" sz="1400" b="1" i="0" u="none" strike="noStrike" kern="0" cap="none" spc="0" normalizeH="0" baseline="0" dirty="0">
                  <a:ln>
                    <a:noFill/>
                  </a:ln>
                  <a:solidFill>
                    <a:srgbClr val="00457E"/>
                  </a:solidFill>
                  <a:effectLst/>
                  <a:uLnTx/>
                  <a:uFillTx/>
                  <a:latin typeface="+mj-lt"/>
                </a:rPr>
                <a:t>K-Charger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+mj-lt"/>
                </a:rPr>
                <a:t>Mobile Charging Station 100 - 800 kW</a:t>
              </a:r>
            </a:p>
          </p:txBody>
        </p:sp>
        <p:grpSp>
          <p:nvGrpSpPr>
            <p:cNvPr id="20" name="Gruppieren 20">
              <a:extLst>
                <a:ext uri="{FF2B5EF4-FFF2-40B4-BE49-F238E27FC236}">
                  <a16:creationId xmlns:a16="http://schemas.microsoft.com/office/drawing/2014/main" id="{4E8D7EEB-150A-A7F6-B45F-13235088E72B}"/>
                </a:ext>
              </a:extLst>
            </p:cNvPr>
            <p:cNvGrpSpPr/>
            <p:nvPr/>
          </p:nvGrpSpPr>
          <p:grpSpPr>
            <a:xfrm>
              <a:off x="677591" y="3352059"/>
              <a:ext cx="1165087" cy="673164"/>
              <a:chOff x="3499396" y="3219335"/>
              <a:chExt cx="2310190" cy="1197737"/>
            </a:xfrm>
          </p:grpSpPr>
          <p:pic>
            <p:nvPicPr>
              <p:cNvPr id="2063" name="Picture 2" descr="Gehäuse- und Schaltschränke-Hersteller für Außenanwendungen.">
                <a:extLst>
                  <a:ext uri="{FF2B5EF4-FFF2-40B4-BE49-F238E27FC236}">
                    <a16:creationId xmlns:a16="http://schemas.microsoft.com/office/drawing/2014/main" id="{76FEB7A0-E6D1-C1DD-FE09-416E1A3954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499396" y="3219335"/>
                <a:ext cx="1051019" cy="11977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0" name="Grafik 67">
                <a:extLst>
                  <a:ext uri="{FF2B5EF4-FFF2-40B4-BE49-F238E27FC236}">
                    <a16:creationId xmlns:a16="http://schemas.microsoft.com/office/drawing/2014/main" id="{5290EE5B-F252-2265-769C-5FAC80E8A0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14502" y="3285231"/>
                <a:ext cx="1195084" cy="1039518"/>
              </a:xfrm>
              <a:prstGeom prst="rect">
                <a:avLst/>
              </a:prstGeom>
            </p:spPr>
          </p:pic>
          <p:cxnSp>
            <p:nvCxnSpPr>
              <p:cNvPr id="2077" name="Straight Arrow Connector 25">
                <a:extLst>
                  <a:ext uri="{FF2B5EF4-FFF2-40B4-BE49-F238E27FC236}">
                    <a16:creationId xmlns:a16="http://schemas.microsoft.com/office/drawing/2014/main" id="{56BDDF6A-1CF9-18CE-C83B-C9077F2AB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843" y="4011636"/>
                <a:ext cx="485145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457E"/>
                </a:solidFill>
                <a:prstDash val="solid"/>
                <a:headEnd type="oval"/>
                <a:tailEnd type="oval"/>
              </a:ln>
              <a:effectLst/>
            </p:spPr>
          </p:cxnSp>
        </p:grpSp>
        <p:grpSp>
          <p:nvGrpSpPr>
            <p:cNvPr id="23" name="Gruppieren 16">
              <a:extLst>
                <a:ext uri="{FF2B5EF4-FFF2-40B4-BE49-F238E27FC236}">
                  <a16:creationId xmlns:a16="http://schemas.microsoft.com/office/drawing/2014/main" id="{6BF5AA3F-1961-9D96-5AA3-705D6D30350C}"/>
                </a:ext>
              </a:extLst>
            </p:cNvPr>
            <p:cNvGrpSpPr/>
            <p:nvPr/>
          </p:nvGrpSpPr>
          <p:grpSpPr>
            <a:xfrm>
              <a:off x="7432769" y="1305231"/>
              <a:ext cx="1046484" cy="722277"/>
              <a:chOff x="6922504" y="1222875"/>
              <a:chExt cx="1842080" cy="1339208"/>
            </a:xfrm>
          </p:grpSpPr>
          <p:pic>
            <p:nvPicPr>
              <p:cNvPr id="2049" name="Grafik 10">
                <a:extLst>
                  <a:ext uri="{FF2B5EF4-FFF2-40B4-BE49-F238E27FC236}">
                    <a16:creationId xmlns:a16="http://schemas.microsoft.com/office/drawing/2014/main" id="{31964A2E-9F1B-895B-013A-20C5038640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22504" y="1280130"/>
                <a:ext cx="1790717" cy="1281953"/>
              </a:xfrm>
              <a:prstGeom prst="rect">
                <a:avLst/>
              </a:prstGeom>
            </p:spPr>
          </p:pic>
          <p:sp>
            <p:nvSpPr>
              <p:cNvPr id="2056" name="Rechteck 15">
                <a:extLst>
                  <a:ext uri="{FF2B5EF4-FFF2-40B4-BE49-F238E27FC236}">
                    <a16:creationId xmlns:a16="http://schemas.microsoft.com/office/drawing/2014/main" id="{B0097BFF-3A0F-8F20-417C-08D7276E0A9C}"/>
                  </a:ext>
                </a:extLst>
              </p:cNvPr>
              <p:cNvSpPr/>
              <p:nvPr/>
            </p:nvSpPr>
            <p:spPr>
              <a:xfrm rot="1544445">
                <a:off x="8359885" y="1222875"/>
                <a:ext cx="404699" cy="202232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sp>
          <p:nvSpPr>
            <p:cNvPr id="24" name="Ellipse 5">
              <a:extLst>
                <a:ext uri="{FF2B5EF4-FFF2-40B4-BE49-F238E27FC236}">
                  <a16:creationId xmlns:a16="http://schemas.microsoft.com/office/drawing/2014/main" id="{E4A8FC7D-7DDF-B315-B762-A1189693CDE5}"/>
                </a:ext>
              </a:extLst>
            </p:cNvPr>
            <p:cNvSpPr/>
            <p:nvPr/>
          </p:nvSpPr>
          <p:spPr>
            <a:xfrm>
              <a:off x="5061500" y="2968611"/>
              <a:ext cx="1440000" cy="1440000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rgbClr val="00457E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5" name="Textfeld 22">
              <a:extLst>
                <a:ext uri="{FF2B5EF4-FFF2-40B4-BE49-F238E27FC236}">
                  <a16:creationId xmlns:a16="http://schemas.microsoft.com/office/drawing/2014/main" id="{ABD5A018-5864-9484-F304-7B04FD9BEE4C}"/>
                </a:ext>
              </a:extLst>
            </p:cNvPr>
            <p:cNvSpPr txBox="1"/>
            <p:nvPr/>
          </p:nvSpPr>
          <p:spPr>
            <a:xfrm>
              <a:off x="4711504" y="4433148"/>
              <a:ext cx="2188120" cy="395101"/>
            </a:xfrm>
            <a:prstGeom prst="rect">
              <a:avLst/>
            </a:prstGeom>
            <a:noFill/>
          </p:spPr>
          <p:txBody>
            <a:bodyPr wrap="square" lIns="72000" tIns="36000" rIns="72000" bIns="36000" rtlCol="0" anchor="t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>
                  <a:ln>
                    <a:noFill/>
                  </a:ln>
                  <a:solidFill>
                    <a:srgbClr val="F1932B"/>
                  </a:solidFill>
                  <a:effectLst/>
                  <a:uLnTx/>
                  <a:uFillTx/>
                  <a:latin typeface="+mj-lt"/>
                </a:rPr>
                <a:t>Standard</a:t>
              </a:r>
              <a:r>
                <a:rPr kumimoji="0" lang="en-US" sz="1400" b="1" i="0" u="none" strike="noStrike" kern="0" cap="none" spc="0" normalizeH="0" baseline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+mj-lt"/>
                </a:rPr>
                <a:t> </a:t>
              </a:r>
              <a:r>
                <a:rPr kumimoji="0" lang="en-US" sz="1400" b="1" i="0" u="none" strike="noStrike" kern="0" cap="none" spc="0" normalizeH="0" baseline="0">
                  <a:ln>
                    <a:noFill/>
                  </a:ln>
                  <a:solidFill>
                    <a:srgbClr val="00457E"/>
                  </a:solidFill>
                  <a:effectLst/>
                  <a:uLnTx/>
                  <a:uFillTx/>
                  <a:latin typeface="+mj-lt"/>
                </a:rPr>
                <a:t>K-Charger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+mj-lt"/>
                </a:rPr>
                <a:t>Charging with 100 - 200 kW</a:t>
              </a:r>
              <a:endParaRPr kumimoji="0" lang="en-US" sz="1400" b="0" i="0" u="none" strike="noStrike" kern="0" cap="none" spc="0" normalizeH="0" baseline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j-lt"/>
                <a:cs typeface="Arial"/>
              </a:endParaRPr>
            </a:p>
          </p:txBody>
        </p:sp>
        <p:sp>
          <p:nvSpPr>
            <p:cNvPr id="26" name="Textfeld 24">
              <a:extLst>
                <a:ext uri="{FF2B5EF4-FFF2-40B4-BE49-F238E27FC236}">
                  <a16:creationId xmlns:a16="http://schemas.microsoft.com/office/drawing/2014/main" id="{4E06BE6A-F944-0ECC-334E-472D134A10CE}"/>
                </a:ext>
              </a:extLst>
            </p:cNvPr>
            <p:cNvSpPr txBox="1"/>
            <p:nvPr/>
          </p:nvSpPr>
          <p:spPr>
            <a:xfrm>
              <a:off x="2788110" y="2410164"/>
              <a:ext cx="1583981" cy="564132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>
                  <a:ln>
                    <a:noFill/>
                  </a:ln>
                  <a:solidFill>
                    <a:srgbClr val="F1932B"/>
                  </a:solidFill>
                  <a:effectLst/>
                  <a:uLnTx/>
                  <a:uFillTx/>
                  <a:latin typeface="+mj-lt"/>
                </a:rPr>
                <a:t>Mainline</a:t>
              </a:r>
              <a:r>
                <a:rPr kumimoji="0" lang="en-US" sz="1400" b="1" i="0" u="none" strike="noStrike" kern="0" cap="none" spc="0" normalizeH="0" baseline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+mj-lt"/>
                </a:rPr>
                <a:t> </a:t>
              </a:r>
              <a:r>
                <a:rPr kumimoji="0" lang="en-US" sz="1400" b="1" i="0" u="none" strike="noStrike" kern="0" cap="none" spc="0" normalizeH="0" baseline="0">
                  <a:ln>
                    <a:noFill/>
                  </a:ln>
                  <a:solidFill>
                    <a:srgbClr val="00457E"/>
                  </a:solidFill>
                  <a:effectLst/>
                  <a:uLnTx/>
                  <a:uFillTx/>
                  <a:latin typeface="+mj-lt"/>
                </a:rPr>
                <a:t>K-Charger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+mj-lt"/>
                </a:rPr>
                <a:t>Charging stations with 100 - 800 kW</a:t>
              </a:r>
            </a:p>
          </p:txBody>
        </p: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F3E94074-3643-1EEB-FB97-2308DC8B3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384" y="1470959"/>
              <a:ext cx="1321413" cy="520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Ellipse 21">
              <a:extLst>
                <a:ext uri="{FF2B5EF4-FFF2-40B4-BE49-F238E27FC236}">
                  <a16:creationId xmlns:a16="http://schemas.microsoft.com/office/drawing/2014/main" id="{D9B3773C-97C8-FF11-28DB-9A8A87E3924E}"/>
                </a:ext>
              </a:extLst>
            </p:cNvPr>
            <p:cNvSpPr/>
            <p:nvPr/>
          </p:nvSpPr>
          <p:spPr>
            <a:xfrm>
              <a:off x="2897535" y="989999"/>
              <a:ext cx="1440000" cy="1440000"/>
            </a:xfrm>
            <a:prstGeom prst="ellipse">
              <a:avLst/>
            </a:prstGeom>
            <a:noFill/>
            <a:ln w="28575" cap="flat" cmpd="sng" algn="ctr">
              <a:solidFill>
                <a:srgbClr val="00457E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9" name="Grafik 30">
              <a:extLst>
                <a:ext uri="{FF2B5EF4-FFF2-40B4-BE49-F238E27FC236}">
                  <a16:creationId xmlns:a16="http://schemas.microsoft.com/office/drawing/2014/main" id="{E5EC8A0A-1B5A-E6CB-C294-CB828D15B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875" b="90675" l="8658" r="91234">
                          <a14:foregroundMark x1="46699" y1="15875" x2="46699" y2="15875"/>
                          <a14:foregroundMark x1="21158" y1="20325" x2="21158" y2="20325"/>
                          <a14:foregroundMark x1="19751" y1="26275" x2="19751" y2="26275"/>
                          <a14:foregroundMark x1="46699" y1="21450" x2="46699" y2="21450"/>
                          <a14:foregroundMark x1="80790" y1="56900" x2="81061" y2="56900"/>
                          <a14:foregroundMark x1="16721" y1="28825" x2="16721" y2="33775"/>
                          <a14:foregroundMark x1="14015" y1="23100" x2="20887" y2="20950"/>
                          <a14:foregroundMark x1="19210" y1="18675" x2="21429" y2="17525"/>
                          <a14:foregroundMark x1="60985" y1="11300" x2="61526" y2="19300"/>
                          <a14:foregroundMark x1="53842" y1="12700" x2="35985" y2="24125"/>
                          <a14:foregroundMark x1="59632" y1="7875" x2="59632" y2="7875"/>
                          <a14:foregroundMark x1="17857" y1="44075" x2="19210" y2="53975"/>
                          <a14:foregroundMark x1="19210" y1="53975" x2="19210" y2="53975"/>
                          <a14:foregroundMark x1="81331" y1="48125" x2="75541" y2="57650"/>
                          <a14:foregroundMark x1="70887" y1="45200" x2="67316" y2="57400"/>
                          <a14:foregroundMark x1="65963" y1="56000" x2="67587" y2="63750"/>
                          <a14:foregroundMark x1="89015" y1="41650" x2="90693" y2="48125"/>
                          <a14:foregroundMark x1="42316" y1="26150" x2="43669" y2="47750"/>
                          <a14:foregroundMark x1="10985" y1="18800" x2="15909" y2="18275"/>
                          <a14:foregroundMark x1="8766" y1="23250" x2="9848" y2="29725"/>
                          <a14:foregroundMark x1="74188" y1="41775" x2="66775" y2="48375"/>
                          <a14:foregroundMark x1="86580" y1="52450" x2="85444" y2="58025"/>
                          <a14:foregroundMark x1="90693" y1="51300" x2="91234" y2="55750"/>
                          <a14:foregroundMark x1="86580" y1="14475" x2="88474" y2="16375"/>
                          <a14:foregroundMark x1="84091" y1="13575" x2="84091" y2="13575"/>
                          <a14:foregroundMark x1="84632" y1="13725" x2="84632" y2="13725"/>
                          <a14:foregroundMark x1="87933" y1="67925" x2="87933" y2="67925"/>
                          <a14:foregroundMark x1="91234" y1="65900" x2="89286" y2="68075"/>
                          <a14:foregroundMark x1="87662" y1="22850" x2="86255" y2="27550"/>
                          <a14:foregroundMark x1="87933" y1="31500" x2="87933" y2="38850"/>
                          <a14:foregroundMark x1="86255" y1="32250" x2="86255" y2="38100"/>
                          <a14:foregroundMark x1="56602" y1="90675" x2="59632" y2="90425"/>
                          <a14:foregroundMark x1="71699" y1="13075" x2="69535" y2="36825"/>
                          <a14:foregroundMark x1="84091" y1="58675" x2="81872" y2="62100"/>
                          <a14:foregroundMark x1="89556" y1="53975" x2="87933" y2="58925"/>
                          <a14:foregroundMark x1="87933" y1="59300" x2="83820" y2="62350"/>
                          <a14:backgroundMark x1="4113" y1="46100" x2="4924" y2="56625"/>
                          <a14:backgroundMark x1="3301" y1="35425" x2="4004" y2="44950"/>
                          <a14:backgroundMark x1="4004" y1="44950" x2="4113" y2="44950"/>
                          <a14:backgroundMark x1="95346" y1="49900" x2="95400" y2="59300"/>
                          <a14:backgroundMark x1="95400" y1="59300" x2="95346" y2="59300"/>
                          <a14:backgroundMark x1="6277" y1="66675" x2="6006" y2="69325"/>
                          <a14:backgroundMark x1="6006" y1="66800" x2="5736" y2="69200"/>
                          <a14:backgroundMark x1="92045" y1="38475" x2="92045" y2="384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3971" y="3034965"/>
              <a:ext cx="615058" cy="1331295"/>
            </a:xfrm>
            <a:prstGeom prst="rect">
              <a:avLst/>
            </a:prstGeom>
          </p:spPr>
        </p:pic>
        <p:cxnSp>
          <p:nvCxnSpPr>
            <p:cNvPr id="30" name="Gerader Verbinder 25">
              <a:extLst>
                <a:ext uri="{FF2B5EF4-FFF2-40B4-BE49-F238E27FC236}">
                  <a16:creationId xmlns:a16="http://schemas.microsoft.com/office/drawing/2014/main" id="{3D84805A-A512-561E-5E5C-855FC930C971}"/>
                </a:ext>
              </a:extLst>
            </p:cNvPr>
            <p:cNvCxnSpPr>
              <a:cxnSpLocks/>
            </p:cNvCxnSpPr>
            <p:nvPr/>
          </p:nvCxnSpPr>
          <p:spPr>
            <a:xfrm>
              <a:off x="4570825" y="989999"/>
              <a:ext cx="1175" cy="3522565"/>
            </a:xfrm>
            <a:prstGeom prst="line">
              <a:avLst/>
            </a:prstGeom>
            <a:noFill/>
            <a:ln w="3175" cap="flat" cmpd="sng" algn="ctr">
              <a:solidFill>
                <a:srgbClr val="3F7AB6"/>
              </a:solidFill>
              <a:prstDash val="dash"/>
            </a:ln>
            <a:effectLst/>
          </p:spPr>
        </p:cxnSp>
        <p:sp>
          <p:nvSpPr>
            <p:cNvPr id="31" name="Textfeld 28">
              <a:extLst>
                <a:ext uri="{FF2B5EF4-FFF2-40B4-BE49-F238E27FC236}">
                  <a16:creationId xmlns:a16="http://schemas.microsoft.com/office/drawing/2014/main" id="{91FFC761-1F6D-59CC-90CA-08B0F4390AA0}"/>
                </a:ext>
              </a:extLst>
            </p:cNvPr>
            <p:cNvSpPr txBox="1"/>
            <p:nvPr/>
          </p:nvSpPr>
          <p:spPr>
            <a:xfrm rot="16200000">
              <a:off x="4035488" y="2548210"/>
              <a:ext cx="1290275" cy="226071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rgbClr val="00457E"/>
                  </a:solidFill>
                  <a:effectLst/>
                  <a:uLnTx/>
                  <a:uFillTx/>
                  <a:latin typeface="+mj-lt"/>
                </a:rPr>
                <a:t>3x480VAC, 60 Hz</a:t>
              </a:r>
              <a:endParaRPr kumimoji="0" lang="de-CH" sz="1400" b="0" i="0" u="none" strike="noStrike" kern="0" cap="none" spc="0" normalizeH="0" baseline="0" noProof="0">
                <a:ln>
                  <a:noFill/>
                </a:ln>
                <a:solidFill>
                  <a:srgbClr val="00457E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048" name="Textfeld 34">
              <a:extLst>
                <a:ext uri="{FF2B5EF4-FFF2-40B4-BE49-F238E27FC236}">
                  <a16:creationId xmlns:a16="http://schemas.microsoft.com/office/drawing/2014/main" id="{B39E01CA-07E6-B96A-6B3F-5DE0E4822E1F}"/>
                </a:ext>
              </a:extLst>
            </p:cNvPr>
            <p:cNvSpPr txBox="1"/>
            <p:nvPr/>
          </p:nvSpPr>
          <p:spPr>
            <a:xfrm rot="16200000">
              <a:off x="3838098" y="2523673"/>
              <a:ext cx="1290277" cy="226071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57E"/>
                </a:buClr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rgbClr val="00457E"/>
                  </a:solidFill>
                  <a:effectLst/>
                  <a:uLnTx/>
                  <a:uFillTx/>
                  <a:latin typeface="+mj-lt"/>
                </a:rPr>
                <a:t>Overhead Line</a:t>
              </a:r>
              <a:endParaRPr kumimoji="0" lang="de-CH" sz="1400" b="0" i="0" u="none" strike="noStrike" kern="0" cap="none" spc="0" normalizeH="0" baseline="0" noProof="0">
                <a:ln>
                  <a:noFill/>
                </a:ln>
                <a:solidFill>
                  <a:srgbClr val="00457E"/>
                </a:solidFill>
                <a:effectLst/>
                <a:uLnTx/>
                <a:uFillTx/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6013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IMC Bus Infrastructure</a:t>
            </a:r>
            <a:endParaRPr lang="en-US"/>
          </a:p>
        </p:txBody>
      </p:sp>
      <p:sp>
        <p:nvSpPr>
          <p:cNvPr id="26" name="Textfeld 47">
            <a:extLst>
              <a:ext uri="{FF2B5EF4-FFF2-40B4-BE49-F238E27FC236}">
                <a16:creationId xmlns:a16="http://schemas.microsoft.com/office/drawing/2014/main" id="{2949C4DE-B3AF-DBF7-9598-9C7361DC8426}"/>
              </a:ext>
            </a:extLst>
          </p:cNvPr>
          <p:cNvSpPr txBox="1"/>
          <p:nvPr/>
        </p:nvSpPr>
        <p:spPr>
          <a:xfrm>
            <a:off x="4187035" y="4440246"/>
            <a:ext cx="6439536" cy="1303809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>
                <a:latin typeface="+mj-lt"/>
              </a:rPr>
              <a:t>Simple 600/750V DC voltage source</a:t>
            </a: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>
                <a:latin typeface="+mj-lt"/>
              </a:rPr>
              <a:t>Only passive rectifier and switchgear required</a:t>
            </a: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>
                <a:latin typeface="+mj-lt"/>
              </a:rPr>
              <a:t>No communication with external charging station interoperability!</a:t>
            </a:r>
          </a:p>
        </p:txBody>
      </p:sp>
      <p:pic>
        <p:nvPicPr>
          <p:cNvPr id="49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03DCB4CD-A33A-F032-415D-1D9833335D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66" y="6046900"/>
            <a:ext cx="895310" cy="3088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A6EC79-BF6B-43A6-9B18-319641781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977" y="1954297"/>
            <a:ext cx="3591325" cy="4702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A2CA6F-0FB6-493F-2E48-12D26484A7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412" y="1947457"/>
            <a:ext cx="3986943" cy="24927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3A2945-D040-4BBA-F3E2-73A0851BC928}"/>
              </a:ext>
            </a:extLst>
          </p:cNvPr>
          <p:cNvSpPr txBox="1"/>
          <p:nvPr/>
        </p:nvSpPr>
        <p:spPr>
          <a:xfrm>
            <a:off x="2869383" y="6538914"/>
            <a:ext cx="60456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>
                <a:solidFill>
                  <a:srgbClr val="18424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RP online photo (BOB Solingen)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698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Connect to Charge</a:t>
            </a:r>
            <a:endParaRPr lang="en-US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884903" y="1372796"/>
            <a:ext cx="10972800" cy="4889981"/>
          </a:xfrm>
          <a:prstGeom prst="rect">
            <a:avLst/>
          </a:prstGeom>
        </p:spPr>
        <p:txBody>
          <a:bodyPr/>
          <a:lstStyle>
            <a:lvl2pPr marL="742950" indent="-28575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baseline="0"/>
            </a:lvl2pPr>
            <a:lvl3pPr marL="1143000" indent="-228600">
              <a:buClr>
                <a:schemeClr val="accent2"/>
              </a:buClr>
              <a:buSzPct val="50000"/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/>
              <a:t>Ways to connect to the charging infrastructure</a:t>
            </a:r>
          </a:p>
          <a:p>
            <a:pPr lvl="1"/>
            <a:r>
              <a:rPr lang="en-US"/>
              <a:t>Traditional</a:t>
            </a:r>
          </a:p>
          <a:p>
            <a:pPr lvl="2"/>
            <a:r>
              <a:rPr lang="en-US"/>
              <a:t>Manual re-wiring, requires the operator to leave the bus</a:t>
            </a:r>
          </a:p>
          <a:p>
            <a:pPr lvl="1"/>
            <a:r>
              <a:rPr lang="en-US"/>
              <a:t>Automatic using troughs</a:t>
            </a:r>
          </a:p>
          <a:p>
            <a:pPr lvl="2"/>
            <a:r>
              <a:rPr lang="en-US"/>
              <a:t>At dedicated spots, requires precise alignment of the bus</a:t>
            </a:r>
          </a:p>
          <a:p>
            <a:pPr lvl="1"/>
            <a:r>
              <a:rPr lang="en-US"/>
              <a:t>Fully automatic</a:t>
            </a:r>
          </a:p>
          <a:p>
            <a:pPr lvl="2"/>
            <a:r>
              <a:rPr lang="en-US"/>
              <a:t>Either at dedicated stops</a:t>
            </a:r>
          </a:p>
          <a:p>
            <a:pPr lvl="2"/>
            <a:r>
              <a:rPr lang="en-US"/>
              <a:t>With or without troughs</a:t>
            </a:r>
          </a:p>
          <a:p>
            <a:pPr lvl="2"/>
            <a:r>
              <a:rPr lang="en-US"/>
              <a:t>With or without possibility to move laterally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B38D3-B8E4-C3CA-A0CF-DDE92B8194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4334" y="2900770"/>
            <a:ext cx="2218954" cy="253365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5285003-CAD0-7B92-7593-F132D956E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77846" y="3308417"/>
            <a:ext cx="6098682" cy="407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953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s on the street&#10;&#10;Description automatically generated">
            <a:extLst>
              <a:ext uri="{FF2B5EF4-FFF2-40B4-BE49-F238E27FC236}">
                <a16:creationId xmlns:a16="http://schemas.microsoft.com/office/drawing/2014/main" id="{AC2E3301-E312-F837-A91A-7E53055A41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53" y="577689"/>
            <a:ext cx="7721011" cy="57907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724AAD-A940-8F5C-EC4C-1B9E887146C0}"/>
              </a:ext>
            </a:extLst>
          </p:cNvPr>
          <p:cNvSpPr txBox="1"/>
          <p:nvPr/>
        </p:nvSpPr>
        <p:spPr>
          <a:xfrm>
            <a:off x="2869383" y="6538914"/>
            <a:ext cx="60456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>
                <a:solidFill>
                  <a:srgbClr val="18424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Matthew Lee photo used with permission, other photos: KP Canavan</a:t>
            </a:r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17B57E-09C3-474B-26E3-34CDF8562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05313" y="577689"/>
            <a:ext cx="2423604" cy="20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8206816-25A4-CF28-7AD7-7C3607D94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05311" y="2769831"/>
            <a:ext cx="2423605" cy="36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9FB7D4-7198-923D-363F-BC4ADA44FE19}"/>
              </a:ext>
            </a:extLst>
          </p:cNvPr>
          <p:cNvSpPr txBox="1"/>
          <p:nvPr/>
        </p:nvSpPr>
        <p:spPr>
          <a:xfrm>
            <a:off x="7219319" y="202055"/>
            <a:ext cx="596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6000" b="1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2758F8-8D23-DB55-F8C1-1E88AF90C7FB}"/>
              </a:ext>
            </a:extLst>
          </p:cNvPr>
          <p:cNvSpPr txBox="1"/>
          <p:nvPr/>
        </p:nvSpPr>
        <p:spPr>
          <a:xfrm>
            <a:off x="10058141" y="202055"/>
            <a:ext cx="596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6000" b="1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768535-0509-14D5-8C5F-CFFAE3F12D9A}"/>
              </a:ext>
            </a:extLst>
          </p:cNvPr>
          <p:cNvSpPr txBox="1"/>
          <p:nvPr/>
        </p:nvSpPr>
        <p:spPr>
          <a:xfrm>
            <a:off x="10058141" y="2539303"/>
            <a:ext cx="596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6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2416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68DAEE-AFEF-A00E-BACF-F310C52447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4903" y="4208016"/>
            <a:ext cx="6020231" cy="2453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Relevant Standards</a:t>
            </a:r>
            <a:endParaRPr lang="en-US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884903" y="1372796"/>
            <a:ext cx="10972800" cy="4889981"/>
          </a:xfrm>
          <a:prstGeom prst="rect">
            <a:avLst/>
          </a:prstGeom>
        </p:spPr>
        <p:txBody>
          <a:bodyPr>
            <a:normAutofit/>
          </a:bodyPr>
          <a:lstStyle>
            <a:lvl2pPr marL="742950" indent="-28575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baseline="0"/>
            </a:lvl2pPr>
            <a:lvl3pPr marL="1143000" indent="-228600">
              <a:buClr>
                <a:schemeClr val="accent2"/>
              </a:buClr>
              <a:buSzPct val="50000"/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>
              <a:buSzPct val="10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sz="2000" dirty="0"/>
              <a:t>IEC 63076:2019 </a:t>
            </a:r>
            <a:r>
              <a:rPr lang="en-US" sz="2000" b="0" dirty="0"/>
              <a:t>(based on EN50502 / with reference to various other IEC standards)</a:t>
            </a:r>
          </a:p>
          <a:p>
            <a:pPr lvl="0"/>
            <a:r>
              <a:rPr lang="en-US" sz="2000" b="0" dirty="0"/>
              <a:t>Railway applications - Rolling stock - Electrical equipment in trolley buses</a:t>
            </a:r>
          </a:p>
          <a:p>
            <a:pPr lvl="0"/>
            <a:r>
              <a:rPr lang="en-US" sz="2000" dirty="0"/>
              <a:t>Safety requirements and current collection systems</a:t>
            </a:r>
          </a:p>
          <a:p>
            <a:pPr lvl="0"/>
            <a:endParaRPr lang="en-US" sz="2000" dirty="0"/>
          </a:p>
          <a:p>
            <a:pPr lvl="0"/>
            <a:r>
              <a:rPr lang="en-US" sz="2000" dirty="0"/>
              <a:t>ECE R-107</a:t>
            </a:r>
          </a:p>
          <a:p>
            <a:pPr lvl="0"/>
            <a:r>
              <a:rPr lang="en-US" sz="2000" b="0" dirty="0"/>
              <a:t>Uniform provisions concerning the approval of category M2 or M3 vehicles with regards to their general construction</a:t>
            </a:r>
          </a:p>
          <a:p>
            <a:pPr lvl="0"/>
            <a:r>
              <a:rPr lang="en-US" sz="2000" b="0" dirty="0"/>
              <a:t>Annex 12 (additional safety requirements for trolley buses)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7307A0-3BB1-13F2-DF5C-AC33EB614F0A}"/>
              </a:ext>
            </a:extLst>
          </p:cNvPr>
          <p:cNvSpPr txBox="1"/>
          <p:nvPr/>
        </p:nvSpPr>
        <p:spPr>
          <a:xfrm>
            <a:off x="5987989" y="6523139"/>
            <a:ext cx="78744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For example: ECE R-107 Annex 12 / IEC63076: 2019</a:t>
            </a:r>
            <a:endParaRPr lang="en-US" sz="1200"/>
          </a:p>
        </p:txBody>
      </p:sp>
      <p:pic>
        <p:nvPicPr>
          <p:cNvPr id="8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D26F88DF-321E-F17F-6D08-CA90293054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66" y="6046900"/>
            <a:ext cx="895310" cy="3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14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ussdiagramm: Alternativer Prozess 34">
            <a:extLst>
              <a:ext uri="{FF2B5EF4-FFF2-40B4-BE49-F238E27FC236}">
                <a16:creationId xmlns:a16="http://schemas.microsoft.com/office/drawing/2014/main" id="{534A08CF-50C7-D2FC-0517-C224A978E19B}"/>
              </a:ext>
            </a:extLst>
          </p:cNvPr>
          <p:cNvSpPr/>
          <p:nvPr/>
        </p:nvSpPr>
        <p:spPr>
          <a:xfrm>
            <a:off x="2501192" y="4909645"/>
            <a:ext cx="1037772" cy="556809"/>
          </a:xfrm>
          <a:prstGeom prst="flowChartAlternateProcess">
            <a:avLst/>
          </a:prstGeom>
          <a:solidFill>
            <a:srgbClr val="FF0000">
              <a:alpha val="25000"/>
            </a:srgbClr>
          </a:solidFill>
          <a:ln>
            <a:solidFill>
              <a:srgbClr val="FF0000">
                <a:alpha val="2500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2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IMC Bus Architecture</a:t>
            </a:r>
            <a:endParaRPr lang="en-US"/>
          </a:p>
        </p:txBody>
      </p:sp>
      <p:cxnSp>
        <p:nvCxnSpPr>
          <p:cNvPr id="6" name="Gerader Verbinder 26">
            <a:extLst>
              <a:ext uri="{FF2B5EF4-FFF2-40B4-BE49-F238E27FC236}">
                <a16:creationId xmlns:a16="http://schemas.microsoft.com/office/drawing/2014/main" id="{C3BE7E43-30A5-46A0-E71E-511FCB1C7D1F}"/>
              </a:ext>
            </a:extLst>
          </p:cNvPr>
          <p:cNvCxnSpPr/>
          <p:nvPr/>
        </p:nvCxnSpPr>
        <p:spPr>
          <a:xfrm>
            <a:off x="1028793" y="2427164"/>
            <a:ext cx="135387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27">
            <a:extLst>
              <a:ext uri="{FF2B5EF4-FFF2-40B4-BE49-F238E27FC236}">
                <a16:creationId xmlns:a16="http://schemas.microsoft.com/office/drawing/2014/main" id="{31054D78-9384-FC57-E372-26B4A573D907}"/>
              </a:ext>
            </a:extLst>
          </p:cNvPr>
          <p:cNvCxnSpPr/>
          <p:nvPr/>
        </p:nvCxnSpPr>
        <p:spPr>
          <a:xfrm>
            <a:off x="1028793" y="2630364"/>
            <a:ext cx="135387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28">
            <a:extLst>
              <a:ext uri="{FF2B5EF4-FFF2-40B4-BE49-F238E27FC236}">
                <a16:creationId xmlns:a16="http://schemas.microsoft.com/office/drawing/2014/main" id="{B50A89A2-2B81-EF77-C10C-BEB1CA9B3772}"/>
              </a:ext>
            </a:extLst>
          </p:cNvPr>
          <p:cNvSpPr txBox="1"/>
          <p:nvPr/>
        </p:nvSpPr>
        <p:spPr>
          <a:xfrm>
            <a:off x="1060757" y="2878093"/>
            <a:ext cx="1174534" cy="626701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>
                <a:latin typeface="+mj-lt"/>
              </a:rPr>
              <a:t>Current</a:t>
            </a:r>
          </a:p>
          <a:p>
            <a:pPr algn="l">
              <a:buClr>
                <a:schemeClr val="tx2"/>
              </a:buClr>
            </a:pPr>
            <a:r>
              <a:rPr lang="de-DE">
                <a:latin typeface="+mj-lt"/>
              </a:rPr>
              <a:t>Collector</a:t>
            </a:r>
          </a:p>
        </p:txBody>
      </p:sp>
      <p:sp>
        <p:nvSpPr>
          <p:cNvPr id="9" name="Flussdiagramm: Alternativer Prozess 29">
            <a:extLst>
              <a:ext uri="{FF2B5EF4-FFF2-40B4-BE49-F238E27FC236}">
                <a16:creationId xmlns:a16="http://schemas.microsoft.com/office/drawing/2014/main" id="{AB38511E-5E0F-6CA1-2679-37395A1E1748}"/>
              </a:ext>
            </a:extLst>
          </p:cNvPr>
          <p:cNvSpPr/>
          <p:nvPr/>
        </p:nvSpPr>
        <p:spPr>
          <a:xfrm>
            <a:off x="1116443" y="2915272"/>
            <a:ext cx="1037772" cy="556809"/>
          </a:xfrm>
          <a:prstGeom prst="flowChartAlternateProcess">
            <a:avLst/>
          </a:prstGeom>
          <a:solidFill>
            <a:srgbClr val="FF0000">
              <a:alpha val="25000"/>
            </a:srgbClr>
          </a:solidFill>
          <a:ln>
            <a:solidFill>
              <a:srgbClr val="FF0000">
                <a:alpha val="2500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2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Textfeld 30">
            <a:extLst>
              <a:ext uri="{FF2B5EF4-FFF2-40B4-BE49-F238E27FC236}">
                <a16:creationId xmlns:a16="http://schemas.microsoft.com/office/drawing/2014/main" id="{0A765821-240D-B32C-29EE-DC9D73F5C985}"/>
              </a:ext>
            </a:extLst>
          </p:cNvPr>
          <p:cNvSpPr txBox="1"/>
          <p:nvPr/>
        </p:nvSpPr>
        <p:spPr>
          <a:xfrm>
            <a:off x="1095322" y="4982780"/>
            <a:ext cx="1136062" cy="380480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 sz="2000">
                <a:latin typeface="+mj-lt"/>
              </a:rPr>
              <a:t>Traction</a:t>
            </a:r>
          </a:p>
        </p:txBody>
      </p:sp>
      <p:sp>
        <p:nvSpPr>
          <p:cNvPr id="11" name="Flussdiagramm: Alternativer Prozess 31">
            <a:extLst>
              <a:ext uri="{FF2B5EF4-FFF2-40B4-BE49-F238E27FC236}">
                <a16:creationId xmlns:a16="http://schemas.microsoft.com/office/drawing/2014/main" id="{03FF2B38-3D90-1C43-A3CF-E46A256A8EB0}"/>
              </a:ext>
            </a:extLst>
          </p:cNvPr>
          <p:cNvSpPr/>
          <p:nvPr/>
        </p:nvSpPr>
        <p:spPr>
          <a:xfrm>
            <a:off x="1116443" y="4916729"/>
            <a:ext cx="1037772" cy="556809"/>
          </a:xfrm>
          <a:prstGeom prst="flowChartAlternateProcess">
            <a:avLst/>
          </a:prstGeom>
          <a:solidFill>
            <a:srgbClr val="FF0000">
              <a:alpha val="25000"/>
            </a:srgbClr>
          </a:solidFill>
          <a:ln>
            <a:solidFill>
              <a:srgbClr val="FF0000">
                <a:alpha val="2500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2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2" name="Textfeld 32">
            <a:extLst>
              <a:ext uri="{FF2B5EF4-FFF2-40B4-BE49-F238E27FC236}">
                <a16:creationId xmlns:a16="http://schemas.microsoft.com/office/drawing/2014/main" id="{7BBE83F8-BC8B-C6D2-A3F9-E069FB9DF2A5}"/>
              </a:ext>
            </a:extLst>
          </p:cNvPr>
          <p:cNvSpPr txBox="1"/>
          <p:nvPr/>
        </p:nvSpPr>
        <p:spPr>
          <a:xfrm>
            <a:off x="2535482" y="4990718"/>
            <a:ext cx="1022249" cy="380480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 sz="2000">
                <a:latin typeface="+mj-lt"/>
              </a:rPr>
              <a:t>Battery</a:t>
            </a:r>
          </a:p>
        </p:txBody>
      </p:sp>
      <p:sp>
        <p:nvSpPr>
          <p:cNvPr id="13" name="Textfeld 33">
            <a:extLst>
              <a:ext uri="{FF2B5EF4-FFF2-40B4-BE49-F238E27FC236}">
                <a16:creationId xmlns:a16="http://schemas.microsoft.com/office/drawing/2014/main" id="{AED8C422-F02E-63D6-C555-EA8E08C7EE4C}"/>
              </a:ext>
            </a:extLst>
          </p:cNvPr>
          <p:cNvSpPr txBox="1"/>
          <p:nvPr/>
        </p:nvSpPr>
        <p:spPr>
          <a:xfrm>
            <a:off x="4052884" y="5004893"/>
            <a:ext cx="658367" cy="380480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 sz="2000">
                <a:latin typeface="+mj-lt"/>
              </a:rPr>
              <a:t>AUX</a:t>
            </a:r>
          </a:p>
        </p:txBody>
      </p:sp>
      <p:sp>
        <p:nvSpPr>
          <p:cNvPr id="15" name="Flussdiagramm: Alternativer Prozess 35">
            <a:extLst>
              <a:ext uri="{FF2B5EF4-FFF2-40B4-BE49-F238E27FC236}">
                <a16:creationId xmlns:a16="http://schemas.microsoft.com/office/drawing/2014/main" id="{307F8335-D35A-7474-B8D1-029FD6975C05}"/>
              </a:ext>
            </a:extLst>
          </p:cNvPr>
          <p:cNvSpPr/>
          <p:nvPr/>
        </p:nvSpPr>
        <p:spPr>
          <a:xfrm>
            <a:off x="3885941" y="4902555"/>
            <a:ext cx="1037772" cy="556809"/>
          </a:xfrm>
          <a:prstGeom prst="flowChartAlternateProcess">
            <a:avLst/>
          </a:prstGeom>
          <a:noFill/>
          <a:ln>
            <a:solidFill>
              <a:srgbClr val="FF0000">
                <a:alpha val="2500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2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6" name="Rechtwinkliges Dreieck 36">
            <a:extLst>
              <a:ext uri="{FF2B5EF4-FFF2-40B4-BE49-F238E27FC236}">
                <a16:creationId xmlns:a16="http://schemas.microsoft.com/office/drawing/2014/main" id="{B4C173AA-86A7-50AC-CDD6-63B9BBC2650C}"/>
              </a:ext>
            </a:extLst>
          </p:cNvPr>
          <p:cNvSpPr/>
          <p:nvPr/>
        </p:nvSpPr>
        <p:spPr>
          <a:xfrm>
            <a:off x="3885938" y="4906099"/>
            <a:ext cx="1037771" cy="549719"/>
          </a:xfrm>
          <a:prstGeom prst="rtTriangle">
            <a:avLst/>
          </a:prstGeom>
          <a:solidFill>
            <a:srgbClr val="92D050">
              <a:alpha val="25000"/>
            </a:srgbClr>
          </a:solidFill>
          <a:ln w="9525">
            <a:solidFill>
              <a:srgbClr val="00B05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Rechtwinkliges Dreieck 37">
            <a:extLst>
              <a:ext uri="{FF2B5EF4-FFF2-40B4-BE49-F238E27FC236}">
                <a16:creationId xmlns:a16="http://schemas.microsoft.com/office/drawing/2014/main" id="{998E321C-7493-D3EE-234B-8A0057E2006D}"/>
              </a:ext>
            </a:extLst>
          </p:cNvPr>
          <p:cNvSpPr/>
          <p:nvPr/>
        </p:nvSpPr>
        <p:spPr>
          <a:xfrm rot="10800000">
            <a:off x="3885938" y="4898160"/>
            <a:ext cx="1037771" cy="549719"/>
          </a:xfrm>
          <a:prstGeom prst="rtTriangle">
            <a:avLst/>
          </a:prstGeom>
          <a:solidFill>
            <a:srgbClr val="FF0000">
              <a:alpha val="25000"/>
            </a:srgbClr>
          </a:solidFill>
          <a:ln w="9525">
            <a:solidFill>
              <a:srgbClr val="FF000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200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8" name="Gerader Verbinder 39">
            <a:extLst>
              <a:ext uri="{FF2B5EF4-FFF2-40B4-BE49-F238E27FC236}">
                <a16:creationId xmlns:a16="http://schemas.microsoft.com/office/drawing/2014/main" id="{A509EF0A-87A1-1AAC-BE82-5FE16016281B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3923354" y="4916729"/>
            <a:ext cx="1000355" cy="531150"/>
          </a:xfrm>
          <a:prstGeom prst="line">
            <a:avLst/>
          </a:prstGeom>
          <a:ln w="38100" cmpd="dbl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40">
            <a:extLst>
              <a:ext uri="{FF2B5EF4-FFF2-40B4-BE49-F238E27FC236}">
                <a16:creationId xmlns:a16="http://schemas.microsoft.com/office/drawing/2014/main" id="{377B9441-B87A-DC38-30F1-8FE3665F82F3}"/>
              </a:ext>
            </a:extLst>
          </p:cNvPr>
          <p:cNvCxnSpPr>
            <a:cxnSpLocks/>
          </p:cNvCxnSpPr>
          <p:nvPr/>
        </p:nvCxnSpPr>
        <p:spPr>
          <a:xfrm flipH="1">
            <a:off x="1468289" y="2427164"/>
            <a:ext cx="559414" cy="4926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41">
            <a:extLst>
              <a:ext uri="{FF2B5EF4-FFF2-40B4-BE49-F238E27FC236}">
                <a16:creationId xmlns:a16="http://schemas.microsoft.com/office/drawing/2014/main" id="{BA168A19-1D72-4CBA-2F61-6B223DF67048}"/>
              </a:ext>
            </a:extLst>
          </p:cNvPr>
          <p:cNvCxnSpPr>
            <a:cxnSpLocks/>
          </p:cNvCxnSpPr>
          <p:nvPr/>
        </p:nvCxnSpPr>
        <p:spPr>
          <a:xfrm flipH="1">
            <a:off x="1857913" y="2648669"/>
            <a:ext cx="280537" cy="2586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42">
            <a:extLst>
              <a:ext uri="{FF2B5EF4-FFF2-40B4-BE49-F238E27FC236}">
                <a16:creationId xmlns:a16="http://schemas.microsoft.com/office/drawing/2014/main" id="{3E49623B-6330-58DF-7FD4-B538F63EDCB0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1635329" y="3472081"/>
            <a:ext cx="0" cy="1444648"/>
          </a:xfrm>
          <a:prstGeom prst="line">
            <a:avLst/>
          </a:prstGeom>
          <a:ln w="38100">
            <a:solidFill>
              <a:srgbClr val="FF0000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43">
            <a:extLst>
              <a:ext uri="{FF2B5EF4-FFF2-40B4-BE49-F238E27FC236}">
                <a16:creationId xmlns:a16="http://schemas.microsoft.com/office/drawing/2014/main" id="{65054062-F6C7-2BCE-5829-E9BA75A82C24}"/>
              </a:ext>
            </a:extLst>
          </p:cNvPr>
          <p:cNvCxnSpPr>
            <a:cxnSpLocks/>
          </p:cNvCxnSpPr>
          <p:nvPr/>
        </p:nvCxnSpPr>
        <p:spPr>
          <a:xfrm flipH="1">
            <a:off x="1629305" y="4611662"/>
            <a:ext cx="2791017" cy="0"/>
          </a:xfrm>
          <a:prstGeom prst="line">
            <a:avLst/>
          </a:prstGeom>
          <a:ln w="38100">
            <a:solidFill>
              <a:srgbClr val="FF0000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44">
            <a:extLst>
              <a:ext uri="{FF2B5EF4-FFF2-40B4-BE49-F238E27FC236}">
                <a16:creationId xmlns:a16="http://schemas.microsoft.com/office/drawing/2014/main" id="{D0C4BE47-D908-2DD5-B63D-56CF0276DD47}"/>
              </a:ext>
            </a:extLst>
          </p:cNvPr>
          <p:cNvCxnSpPr>
            <a:cxnSpLocks/>
          </p:cNvCxnSpPr>
          <p:nvPr/>
        </p:nvCxnSpPr>
        <p:spPr>
          <a:xfrm>
            <a:off x="3030402" y="4618409"/>
            <a:ext cx="0" cy="294437"/>
          </a:xfrm>
          <a:prstGeom prst="line">
            <a:avLst/>
          </a:prstGeom>
          <a:ln w="38100">
            <a:solidFill>
              <a:srgbClr val="FF0000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45">
            <a:extLst>
              <a:ext uri="{FF2B5EF4-FFF2-40B4-BE49-F238E27FC236}">
                <a16:creationId xmlns:a16="http://schemas.microsoft.com/office/drawing/2014/main" id="{914BA95A-6973-BDF9-23F1-7B1B9ADB5E0A}"/>
              </a:ext>
            </a:extLst>
          </p:cNvPr>
          <p:cNvCxnSpPr>
            <a:cxnSpLocks/>
          </p:cNvCxnSpPr>
          <p:nvPr/>
        </p:nvCxnSpPr>
        <p:spPr>
          <a:xfrm>
            <a:off x="4417337" y="4603723"/>
            <a:ext cx="0" cy="294437"/>
          </a:xfrm>
          <a:prstGeom prst="line">
            <a:avLst/>
          </a:prstGeom>
          <a:ln w="38100">
            <a:solidFill>
              <a:srgbClr val="FF0000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46">
            <a:extLst>
              <a:ext uri="{FF2B5EF4-FFF2-40B4-BE49-F238E27FC236}">
                <a16:creationId xmlns:a16="http://schemas.microsoft.com/office/drawing/2014/main" id="{96C810A4-486F-80B1-7303-6880A4466B65}"/>
              </a:ext>
            </a:extLst>
          </p:cNvPr>
          <p:cNvSpPr txBox="1"/>
          <p:nvPr/>
        </p:nvSpPr>
        <p:spPr>
          <a:xfrm>
            <a:off x="2467199" y="2422078"/>
            <a:ext cx="2506630" cy="380480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 sz="2000">
                <a:solidFill>
                  <a:srgbClr val="FF0000"/>
                </a:solidFill>
                <a:latin typeface="+mj-lt"/>
              </a:rPr>
              <a:t>+/- 600V / 750V DC</a:t>
            </a:r>
          </a:p>
        </p:txBody>
      </p:sp>
      <p:sp>
        <p:nvSpPr>
          <p:cNvPr id="26" name="Textfeld 47">
            <a:extLst>
              <a:ext uri="{FF2B5EF4-FFF2-40B4-BE49-F238E27FC236}">
                <a16:creationId xmlns:a16="http://schemas.microsoft.com/office/drawing/2014/main" id="{2949C4DE-B3AF-DBF7-9598-9C7361DC8426}"/>
              </a:ext>
            </a:extLst>
          </p:cNvPr>
          <p:cNvSpPr txBox="1"/>
          <p:nvPr/>
        </p:nvSpPr>
        <p:spPr>
          <a:xfrm>
            <a:off x="6096000" y="1983547"/>
            <a:ext cx="4811277" cy="2842692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>
                <a:latin typeface="+mj-lt"/>
              </a:rPr>
              <a:t>Double insulated traction</a:t>
            </a: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2000">
              <a:latin typeface="+mj-lt"/>
            </a:endParaRP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>
                <a:latin typeface="+mj-lt"/>
              </a:rPr>
              <a:t>Traction equipment directly connected to overhead line</a:t>
            </a: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2000">
              <a:latin typeface="+mj-lt"/>
            </a:endParaRP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>
                <a:latin typeface="+mj-lt"/>
              </a:rPr>
              <a:t>No conversion losses</a:t>
            </a: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2000">
              <a:latin typeface="+mj-lt"/>
            </a:endParaRP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>
                <a:latin typeface="+mj-lt"/>
              </a:rPr>
              <a:t>Regenerative braking into overhead line and onboard (battery and aux.)</a:t>
            </a:r>
          </a:p>
        </p:txBody>
      </p:sp>
      <p:pic>
        <p:nvPicPr>
          <p:cNvPr id="27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A0C9A9AC-5D35-187B-158E-E4A6FDEC4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66" y="6046900"/>
            <a:ext cx="895310" cy="3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22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ussdiagramm: Alternativer Prozess 11">
            <a:extLst>
              <a:ext uri="{FF2B5EF4-FFF2-40B4-BE49-F238E27FC236}">
                <a16:creationId xmlns:a16="http://schemas.microsoft.com/office/drawing/2014/main" id="{F51027BF-FCE7-3EF2-11B5-C50327ECC893}"/>
              </a:ext>
            </a:extLst>
          </p:cNvPr>
          <p:cNvSpPr/>
          <p:nvPr/>
        </p:nvSpPr>
        <p:spPr>
          <a:xfrm>
            <a:off x="2501191" y="4909645"/>
            <a:ext cx="1037772" cy="556809"/>
          </a:xfrm>
          <a:prstGeom prst="flowChartAlternateProcess">
            <a:avLst/>
          </a:prstGeom>
          <a:solidFill>
            <a:srgbClr val="92D050">
              <a:alpha val="25000"/>
            </a:srgbClr>
          </a:solidFill>
          <a:ln>
            <a:solidFill>
              <a:srgbClr val="92D050">
                <a:alpha val="2500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2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IMC Bus Architecture</a:t>
            </a:r>
            <a:endParaRPr lang="en-US"/>
          </a:p>
        </p:txBody>
      </p:sp>
      <p:sp>
        <p:nvSpPr>
          <p:cNvPr id="26" name="Textfeld 47">
            <a:extLst>
              <a:ext uri="{FF2B5EF4-FFF2-40B4-BE49-F238E27FC236}">
                <a16:creationId xmlns:a16="http://schemas.microsoft.com/office/drawing/2014/main" id="{2949C4DE-B3AF-DBF7-9598-9C7361DC8426}"/>
              </a:ext>
            </a:extLst>
          </p:cNvPr>
          <p:cNvSpPr txBox="1"/>
          <p:nvPr/>
        </p:nvSpPr>
        <p:spPr>
          <a:xfrm>
            <a:off x="6096000" y="1983547"/>
            <a:ext cx="5755056" cy="4689352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Galvanic insulation from overhead line using DC/DC converter</a:t>
            </a: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2000" dirty="0">
              <a:latin typeface="+mj-lt"/>
            </a:endParaRP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Components downstream of DC/DC can be standard battery bus single insulated design if standard is met</a:t>
            </a: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2000" dirty="0">
              <a:latin typeface="+mj-lt"/>
            </a:endParaRP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Current collector and DC/DC require double insulation</a:t>
            </a: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2000" dirty="0">
              <a:latin typeface="+mj-lt"/>
            </a:endParaRP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Insulation monitoring (hot coach detector)</a:t>
            </a: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2000" dirty="0">
              <a:latin typeface="+mj-lt"/>
            </a:endParaRP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Insulation of doors!</a:t>
            </a: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2000" dirty="0">
              <a:latin typeface="+mj-lt"/>
            </a:endParaRP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Regeneration into battery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F4E570C3-2BAC-FC59-7B6F-1C1273FEB46F}"/>
              </a:ext>
            </a:extLst>
          </p:cNvPr>
          <p:cNvCxnSpPr/>
          <p:nvPr/>
        </p:nvCxnSpPr>
        <p:spPr>
          <a:xfrm>
            <a:off x="1028792" y="2427164"/>
            <a:ext cx="135387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4">
            <a:extLst>
              <a:ext uri="{FF2B5EF4-FFF2-40B4-BE49-F238E27FC236}">
                <a16:creationId xmlns:a16="http://schemas.microsoft.com/office/drawing/2014/main" id="{5ED18464-25CB-9223-3932-2EF43025C0D4}"/>
              </a:ext>
            </a:extLst>
          </p:cNvPr>
          <p:cNvCxnSpPr/>
          <p:nvPr/>
        </p:nvCxnSpPr>
        <p:spPr>
          <a:xfrm>
            <a:off x="1028792" y="2630364"/>
            <a:ext cx="135387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8">
            <a:extLst>
              <a:ext uri="{FF2B5EF4-FFF2-40B4-BE49-F238E27FC236}">
                <a16:creationId xmlns:a16="http://schemas.microsoft.com/office/drawing/2014/main" id="{AF146A94-F641-AB8F-438E-7C95D876AE90}"/>
              </a:ext>
            </a:extLst>
          </p:cNvPr>
          <p:cNvSpPr txBox="1"/>
          <p:nvPr/>
        </p:nvSpPr>
        <p:spPr>
          <a:xfrm>
            <a:off x="1115782" y="4997809"/>
            <a:ext cx="1136062" cy="380480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 sz="2000">
                <a:latin typeface="+mj-lt"/>
              </a:rPr>
              <a:t>Traction</a:t>
            </a:r>
          </a:p>
        </p:txBody>
      </p:sp>
      <p:sp>
        <p:nvSpPr>
          <p:cNvPr id="29" name="Flussdiagramm: Alternativer Prozess 9">
            <a:extLst>
              <a:ext uri="{FF2B5EF4-FFF2-40B4-BE49-F238E27FC236}">
                <a16:creationId xmlns:a16="http://schemas.microsoft.com/office/drawing/2014/main" id="{1B6805B5-2C63-EA00-A9FF-7384DD12E726}"/>
              </a:ext>
            </a:extLst>
          </p:cNvPr>
          <p:cNvSpPr/>
          <p:nvPr/>
        </p:nvSpPr>
        <p:spPr>
          <a:xfrm>
            <a:off x="1116442" y="4916729"/>
            <a:ext cx="1037772" cy="556809"/>
          </a:xfrm>
          <a:prstGeom prst="flowChartAlternateProcess">
            <a:avLst/>
          </a:prstGeom>
          <a:solidFill>
            <a:srgbClr val="92D050">
              <a:alpha val="25000"/>
            </a:srgbClr>
          </a:solidFill>
          <a:ln>
            <a:solidFill>
              <a:srgbClr val="92D050">
                <a:alpha val="2500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2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0" name="Textfeld 10">
            <a:extLst>
              <a:ext uri="{FF2B5EF4-FFF2-40B4-BE49-F238E27FC236}">
                <a16:creationId xmlns:a16="http://schemas.microsoft.com/office/drawing/2014/main" id="{F4170C65-8504-E881-4DC8-FCB6EBD26450}"/>
              </a:ext>
            </a:extLst>
          </p:cNvPr>
          <p:cNvSpPr txBox="1"/>
          <p:nvPr/>
        </p:nvSpPr>
        <p:spPr>
          <a:xfrm>
            <a:off x="2533478" y="4997809"/>
            <a:ext cx="1022249" cy="380480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 sz="2000">
                <a:latin typeface="+mj-lt"/>
              </a:rPr>
              <a:t>Battery</a:t>
            </a:r>
          </a:p>
        </p:txBody>
      </p:sp>
      <p:sp>
        <p:nvSpPr>
          <p:cNvPr id="32" name="Flussdiagramm: Alternativer Prozess 12">
            <a:extLst>
              <a:ext uri="{FF2B5EF4-FFF2-40B4-BE49-F238E27FC236}">
                <a16:creationId xmlns:a16="http://schemas.microsoft.com/office/drawing/2014/main" id="{DF04E523-8A91-1171-6589-D2A7D69117C2}"/>
              </a:ext>
            </a:extLst>
          </p:cNvPr>
          <p:cNvSpPr/>
          <p:nvPr/>
        </p:nvSpPr>
        <p:spPr>
          <a:xfrm>
            <a:off x="1115785" y="3771901"/>
            <a:ext cx="1037772" cy="556809"/>
          </a:xfrm>
          <a:prstGeom prst="flowChartAlternateProcess">
            <a:avLst/>
          </a:prstGeom>
          <a:noFill/>
          <a:ln>
            <a:solidFill>
              <a:srgbClr val="FF0000">
                <a:alpha val="2500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2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3" name="Rechtwinkliges Dreieck 13">
            <a:extLst>
              <a:ext uri="{FF2B5EF4-FFF2-40B4-BE49-F238E27FC236}">
                <a16:creationId xmlns:a16="http://schemas.microsoft.com/office/drawing/2014/main" id="{E646E800-C7D5-9A34-8D5A-95707380CC92}"/>
              </a:ext>
            </a:extLst>
          </p:cNvPr>
          <p:cNvSpPr/>
          <p:nvPr/>
        </p:nvSpPr>
        <p:spPr>
          <a:xfrm>
            <a:off x="1115782" y="3775445"/>
            <a:ext cx="1037771" cy="549719"/>
          </a:xfrm>
          <a:prstGeom prst="rtTriangle">
            <a:avLst/>
          </a:prstGeom>
          <a:solidFill>
            <a:srgbClr val="92D050">
              <a:alpha val="25000"/>
            </a:srgbClr>
          </a:solidFill>
          <a:ln w="9525">
            <a:solidFill>
              <a:srgbClr val="00B05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Rechtwinkliges Dreieck 15">
            <a:extLst>
              <a:ext uri="{FF2B5EF4-FFF2-40B4-BE49-F238E27FC236}">
                <a16:creationId xmlns:a16="http://schemas.microsoft.com/office/drawing/2014/main" id="{92691606-6F14-1B46-1A6D-3CB51531AA81}"/>
              </a:ext>
            </a:extLst>
          </p:cNvPr>
          <p:cNvSpPr/>
          <p:nvPr/>
        </p:nvSpPr>
        <p:spPr>
          <a:xfrm rot="10800000">
            <a:off x="1115782" y="3767506"/>
            <a:ext cx="1037771" cy="549719"/>
          </a:xfrm>
          <a:prstGeom prst="rtTriangle">
            <a:avLst/>
          </a:prstGeom>
          <a:solidFill>
            <a:srgbClr val="FF0000">
              <a:alpha val="25000"/>
            </a:srgbClr>
          </a:solidFill>
          <a:ln w="9525">
            <a:solidFill>
              <a:srgbClr val="FF000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200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5" name="Gerader Verbinder 16">
            <a:extLst>
              <a:ext uri="{FF2B5EF4-FFF2-40B4-BE49-F238E27FC236}">
                <a16:creationId xmlns:a16="http://schemas.microsoft.com/office/drawing/2014/main" id="{A0F744BD-A6D3-6E10-A434-FDA1A7290249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1153198" y="3786075"/>
            <a:ext cx="1000355" cy="531150"/>
          </a:xfrm>
          <a:prstGeom prst="line">
            <a:avLst/>
          </a:prstGeom>
          <a:ln w="38100" cmpd="dbl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lussdiagramm: Alternativer Prozess 17">
            <a:extLst>
              <a:ext uri="{FF2B5EF4-FFF2-40B4-BE49-F238E27FC236}">
                <a16:creationId xmlns:a16="http://schemas.microsoft.com/office/drawing/2014/main" id="{BCFD7AFD-53D9-2C69-0850-9262234BF804}"/>
              </a:ext>
            </a:extLst>
          </p:cNvPr>
          <p:cNvSpPr/>
          <p:nvPr/>
        </p:nvSpPr>
        <p:spPr>
          <a:xfrm>
            <a:off x="3906589" y="4894615"/>
            <a:ext cx="1037772" cy="556809"/>
          </a:xfrm>
          <a:prstGeom prst="flowChartAlternateProcess">
            <a:avLst/>
          </a:prstGeom>
          <a:solidFill>
            <a:srgbClr val="92D050">
              <a:alpha val="25000"/>
            </a:srgbClr>
          </a:solidFill>
          <a:ln>
            <a:solidFill>
              <a:srgbClr val="92D050">
                <a:alpha val="2500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2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7" name="Textfeld 18">
            <a:extLst>
              <a:ext uri="{FF2B5EF4-FFF2-40B4-BE49-F238E27FC236}">
                <a16:creationId xmlns:a16="http://schemas.microsoft.com/office/drawing/2014/main" id="{997C4BE2-93A4-9D22-3D05-73E675125244}"/>
              </a:ext>
            </a:extLst>
          </p:cNvPr>
          <p:cNvSpPr txBox="1"/>
          <p:nvPr/>
        </p:nvSpPr>
        <p:spPr>
          <a:xfrm>
            <a:off x="1141193" y="3852125"/>
            <a:ext cx="1055912" cy="380480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 sz="2000">
                <a:latin typeface="+mj-lt"/>
              </a:rPr>
              <a:t>DC/DC</a:t>
            </a:r>
          </a:p>
        </p:txBody>
      </p:sp>
      <p:cxnSp>
        <p:nvCxnSpPr>
          <p:cNvPr id="38" name="Gerader Verbinder 19">
            <a:extLst>
              <a:ext uri="{FF2B5EF4-FFF2-40B4-BE49-F238E27FC236}">
                <a16:creationId xmlns:a16="http://schemas.microsoft.com/office/drawing/2014/main" id="{D1D535BC-EB34-21F3-15F3-55FE0A143F22}"/>
              </a:ext>
            </a:extLst>
          </p:cNvPr>
          <p:cNvCxnSpPr>
            <a:cxnSpLocks/>
          </p:cNvCxnSpPr>
          <p:nvPr/>
        </p:nvCxnSpPr>
        <p:spPr>
          <a:xfrm flipH="1">
            <a:off x="1468288" y="2427164"/>
            <a:ext cx="559414" cy="4926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20">
            <a:extLst>
              <a:ext uri="{FF2B5EF4-FFF2-40B4-BE49-F238E27FC236}">
                <a16:creationId xmlns:a16="http://schemas.microsoft.com/office/drawing/2014/main" id="{48B885BC-3FC6-CAAD-1011-92A14E7F62B5}"/>
              </a:ext>
            </a:extLst>
          </p:cNvPr>
          <p:cNvCxnSpPr>
            <a:cxnSpLocks/>
          </p:cNvCxnSpPr>
          <p:nvPr/>
        </p:nvCxnSpPr>
        <p:spPr>
          <a:xfrm flipH="1">
            <a:off x="1857912" y="2648669"/>
            <a:ext cx="280537" cy="2586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21">
            <a:extLst>
              <a:ext uri="{FF2B5EF4-FFF2-40B4-BE49-F238E27FC236}">
                <a16:creationId xmlns:a16="http://schemas.microsoft.com/office/drawing/2014/main" id="{6EC99F8F-D67E-6A52-8871-38DC9EDB2363}"/>
              </a:ext>
            </a:extLst>
          </p:cNvPr>
          <p:cNvCxnSpPr>
            <a:cxnSpLocks/>
            <a:endCxn id="34" idx="3"/>
          </p:cNvCxnSpPr>
          <p:nvPr/>
        </p:nvCxnSpPr>
        <p:spPr>
          <a:xfrm>
            <a:off x="1634042" y="3462490"/>
            <a:ext cx="625" cy="305016"/>
          </a:xfrm>
          <a:prstGeom prst="line">
            <a:avLst/>
          </a:prstGeom>
          <a:ln w="38100">
            <a:solidFill>
              <a:srgbClr val="FF0000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22">
            <a:extLst>
              <a:ext uri="{FF2B5EF4-FFF2-40B4-BE49-F238E27FC236}">
                <a16:creationId xmlns:a16="http://schemas.microsoft.com/office/drawing/2014/main" id="{FEB809BB-E627-745D-094B-086E6814A744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1629304" y="4327855"/>
            <a:ext cx="6024" cy="588874"/>
          </a:xfrm>
          <a:prstGeom prst="line">
            <a:avLst/>
          </a:prstGeom>
          <a:ln w="38100">
            <a:solidFill>
              <a:srgbClr val="92D050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23">
            <a:extLst>
              <a:ext uri="{FF2B5EF4-FFF2-40B4-BE49-F238E27FC236}">
                <a16:creationId xmlns:a16="http://schemas.microsoft.com/office/drawing/2014/main" id="{AB4A3D8D-DF8B-9955-F7B5-5AC20149FD8C}"/>
              </a:ext>
            </a:extLst>
          </p:cNvPr>
          <p:cNvCxnSpPr>
            <a:cxnSpLocks/>
          </p:cNvCxnSpPr>
          <p:nvPr/>
        </p:nvCxnSpPr>
        <p:spPr>
          <a:xfrm flipH="1" flipV="1">
            <a:off x="1629304" y="4603723"/>
            <a:ext cx="2791017" cy="7939"/>
          </a:xfrm>
          <a:prstGeom prst="line">
            <a:avLst/>
          </a:prstGeom>
          <a:ln w="38100">
            <a:solidFill>
              <a:srgbClr val="92D050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24">
            <a:extLst>
              <a:ext uri="{FF2B5EF4-FFF2-40B4-BE49-F238E27FC236}">
                <a16:creationId xmlns:a16="http://schemas.microsoft.com/office/drawing/2014/main" id="{6352C21C-4813-C06E-1A6C-64DCBC44733A}"/>
              </a:ext>
            </a:extLst>
          </p:cNvPr>
          <p:cNvCxnSpPr>
            <a:cxnSpLocks/>
          </p:cNvCxnSpPr>
          <p:nvPr/>
        </p:nvCxnSpPr>
        <p:spPr>
          <a:xfrm>
            <a:off x="3030401" y="4618409"/>
            <a:ext cx="0" cy="294437"/>
          </a:xfrm>
          <a:prstGeom prst="line">
            <a:avLst/>
          </a:prstGeom>
          <a:ln w="38100">
            <a:solidFill>
              <a:srgbClr val="92D050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25">
            <a:extLst>
              <a:ext uri="{FF2B5EF4-FFF2-40B4-BE49-F238E27FC236}">
                <a16:creationId xmlns:a16="http://schemas.microsoft.com/office/drawing/2014/main" id="{EE0EF839-83A8-D700-DAE6-9CB15018EC52}"/>
              </a:ext>
            </a:extLst>
          </p:cNvPr>
          <p:cNvCxnSpPr>
            <a:cxnSpLocks/>
          </p:cNvCxnSpPr>
          <p:nvPr/>
        </p:nvCxnSpPr>
        <p:spPr>
          <a:xfrm>
            <a:off x="4417336" y="4603723"/>
            <a:ext cx="0" cy="294437"/>
          </a:xfrm>
          <a:prstGeom prst="line">
            <a:avLst/>
          </a:prstGeom>
          <a:ln w="38100">
            <a:solidFill>
              <a:srgbClr val="92D050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8">
            <a:extLst>
              <a:ext uri="{FF2B5EF4-FFF2-40B4-BE49-F238E27FC236}">
                <a16:creationId xmlns:a16="http://schemas.microsoft.com/office/drawing/2014/main" id="{B03FED32-AF4C-C068-9245-F47A497B06C0}"/>
              </a:ext>
            </a:extLst>
          </p:cNvPr>
          <p:cNvSpPr txBox="1"/>
          <p:nvPr/>
        </p:nvSpPr>
        <p:spPr>
          <a:xfrm>
            <a:off x="4075642" y="5004893"/>
            <a:ext cx="658367" cy="380480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 sz="2000">
                <a:latin typeface="+mj-lt"/>
              </a:rPr>
              <a:t>AUX</a:t>
            </a:r>
          </a:p>
        </p:txBody>
      </p:sp>
      <p:sp>
        <p:nvSpPr>
          <p:cNvPr id="46" name="Textfeld 49">
            <a:extLst>
              <a:ext uri="{FF2B5EF4-FFF2-40B4-BE49-F238E27FC236}">
                <a16:creationId xmlns:a16="http://schemas.microsoft.com/office/drawing/2014/main" id="{D4775B9D-530A-C5BF-ADC5-B628B6B9BA69}"/>
              </a:ext>
            </a:extLst>
          </p:cNvPr>
          <p:cNvSpPr txBox="1"/>
          <p:nvPr/>
        </p:nvSpPr>
        <p:spPr>
          <a:xfrm>
            <a:off x="2467198" y="2422078"/>
            <a:ext cx="2506630" cy="380480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 sz="2000">
                <a:solidFill>
                  <a:srgbClr val="FF0000"/>
                </a:solidFill>
                <a:latin typeface="+mj-lt"/>
              </a:rPr>
              <a:t>+/- 600V / 750V DC</a:t>
            </a:r>
          </a:p>
        </p:txBody>
      </p:sp>
      <p:sp>
        <p:nvSpPr>
          <p:cNvPr id="47" name="Textfeld 28">
            <a:extLst>
              <a:ext uri="{FF2B5EF4-FFF2-40B4-BE49-F238E27FC236}">
                <a16:creationId xmlns:a16="http://schemas.microsoft.com/office/drawing/2014/main" id="{926A97B0-99AE-CD06-A738-8055AD0B9B07}"/>
              </a:ext>
            </a:extLst>
          </p:cNvPr>
          <p:cNvSpPr txBox="1"/>
          <p:nvPr/>
        </p:nvSpPr>
        <p:spPr>
          <a:xfrm>
            <a:off x="1060757" y="2878093"/>
            <a:ext cx="1174534" cy="626701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>
                <a:latin typeface="+mj-lt"/>
              </a:rPr>
              <a:t>Current</a:t>
            </a:r>
          </a:p>
          <a:p>
            <a:pPr algn="l">
              <a:buClr>
                <a:schemeClr val="tx2"/>
              </a:buClr>
            </a:pPr>
            <a:r>
              <a:rPr lang="de-DE">
                <a:latin typeface="+mj-lt"/>
              </a:rPr>
              <a:t>Collector</a:t>
            </a:r>
          </a:p>
        </p:txBody>
      </p:sp>
      <p:sp>
        <p:nvSpPr>
          <p:cNvPr id="48" name="Flussdiagramm: Alternativer Prozess 29">
            <a:extLst>
              <a:ext uri="{FF2B5EF4-FFF2-40B4-BE49-F238E27FC236}">
                <a16:creationId xmlns:a16="http://schemas.microsoft.com/office/drawing/2014/main" id="{AA9F660A-521D-58B4-06D7-AA0F377B7AFF}"/>
              </a:ext>
            </a:extLst>
          </p:cNvPr>
          <p:cNvSpPr/>
          <p:nvPr/>
        </p:nvSpPr>
        <p:spPr>
          <a:xfrm>
            <a:off x="1116443" y="2915272"/>
            <a:ext cx="1037772" cy="556809"/>
          </a:xfrm>
          <a:prstGeom prst="flowChartAlternateProcess">
            <a:avLst/>
          </a:prstGeom>
          <a:solidFill>
            <a:srgbClr val="FF0000">
              <a:alpha val="25000"/>
            </a:srgbClr>
          </a:solidFill>
          <a:ln>
            <a:solidFill>
              <a:srgbClr val="FF0000">
                <a:alpha val="2500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2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49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03DCB4CD-A33A-F032-415D-1D9833335D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66" y="6046900"/>
            <a:ext cx="895310" cy="3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08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in Bild, das Diagramm, Screenshot, Design enthält.&#10;&#10;Beschreibung automatisch generiert.">
            <a:extLst>
              <a:ext uri="{FF2B5EF4-FFF2-40B4-BE49-F238E27FC236}">
                <a16:creationId xmlns:a16="http://schemas.microsoft.com/office/drawing/2014/main" id="{F4E1D9DD-3F7E-FC48-7934-E98B2CF4E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3152544"/>
            <a:ext cx="1090612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Battery Bus Charging</a:t>
            </a:r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5285003-CAD0-7B92-7593-F132D956E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97435" y="2416797"/>
            <a:ext cx="2218954" cy="1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in Bild, das Elektronik, Fahren enthält.&#10;&#10;Automatisch generierte Beschreibung">
            <a:extLst>
              <a:ext uri="{FF2B5EF4-FFF2-40B4-BE49-F238E27FC236}">
                <a16:creationId xmlns:a16="http://schemas.microsoft.com/office/drawing/2014/main" id="{374A4AD2-AD48-A1E1-EC7F-17B4FEB3A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5840" y="2950245"/>
            <a:ext cx="1214945" cy="113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13829-EB1D-6FF3-F0C0-607D0A004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789" y="2844743"/>
            <a:ext cx="1388061" cy="138806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CA304DF-CCCC-9B9A-AD16-FD82C634DB69}"/>
              </a:ext>
            </a:extLst>
          </p:cNvPr>
          <p:cNvSpPr/>
          <p:nvPr/>
        </p:nvSpPr>
        <p:spPr>
          <a:xfrm>
            <a:off x="3310099" y="4144643"/>
            <a:ext cx="1388061" cy="780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A1D2B7-FF99-6782-B608-01BAC7CAAC82}"/>
              </a:ext>
            </a:extLst>
          </p:cNvPr>
          <p:cNvSpPr/>
          <p:nvPr/>
        </p:nvSpPr>
        <p:spPr>
          <a:xfrm>
            <a:off x="5149281" y="4144643"/>
            <a:ext cx="1388061" cy="780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EBB40E-7888-C2EF-5B2A-622DB706A962}"/>
              </a:ext>
            </a:extLst>
          </p:cNvPr>
          <p:cNvSpPr/>
          <p:nvPr/>
        </p:nvSpPr>
        <p:spPr>
          <a:xfrm>
            <a:off x="7199788" y="4144643"/>
            <a:ext cx="1388061" cy="780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ussdiagramm: Alternativer Prozess 29">
            <a:extLst>
              <a:ext uri="{FF2B5EF4-FFF2-40B4-BE49-F238E27FC236}">
                <a16:creationId xmlns:a16="http://schemas.microsoft.com/office/drawing/2014/main" id="{9613AFFF-2C8E-6D9B-4D50-60368E6644C2}"/>
              </a:ext>
            </a:extLst>
          </p:cNvPr>
          <p:cNvSpPr/>
          <p:nvPr/>
        </p:nvSpPr>
        <p:spPr>
          <a:xfrm>
            <a:off x="7401300" y="4247587"/>
            <a:ext cx="1037772" cy="556809"/>
          </a:xfrm>
          <a:prstGeom prst="flowChartAlternateProcess">
            <a:avLst/>
          </a:prstGeom>
          <a:solidFill>
            <a:srgbClr val="FF0000">
              <a:alpha val="25000"/>
            </a:srgbClr>
          </a:solidFill>
          <a:ln>
            <a:solidFill>
              <a:srgbClr val="FF0000">
                <a:alpha val="2500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2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Textfeld 28">
            <a:extLst>
              <a:ext uri="{FF2B5EF4-FFF2-40B4-BE49-F238E27FC236}">
                <a16:creationId xmlns:a16="http://schemas.microsoft.com/office/drawing/2014/main" id="{F2587E96-1028-7FC9-D055-1479781487DA}"/>
              </a:ext>
            </a:extLst>
          </p:cNvPr>
          <p:cNvSpPr txBox="1"/>
          <p:nvPr/>
        </p:nvSpPr>
        <p:spPr>
          <a:xfrm>
            <a:off x="3360073" y="4210408"/>
            <a:ext cx="1174534" cy="626701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>
                <a:latin typeface="+mj-lt"/>
              </a:rPr>
              <a:t>Current</a:t>
            </a:r>
          </a:p>
          <a:p>
            <a:pPr algn="l">
              <a:buClr>
                <a:schemeClr val="tx2"/>
              </a:buClr>
            </a:pPr>
            <a:r>
              <a:rPr lang="de-DE">
                <a:latin typeface="+mj-lt"/>
              </a:rPr>
              <a:t>Collector</a:t>
            </a:r>
          </a:p>
        </p:txBody>
      </p:sp>
      <p:sp>
        <p:nvSpPr>
          <p:cNvPr id="9" name="Flussdiagramm: Alternativer Prozess 29">
            <a:extLst>
              <a:ext uri="{FF2B5EF4-FFF2-40B4-BE49-F238E27FC236}">
                <a16:creationId xmlns:a16="http://schemas.microsoft.com/office/drawing/2014/main" id="{CEC3FBE3-A671-3576-6CA4-C91632057C77}"/>
              </a:ext>
            </a:extLst>
          </p:cNvPr>
          <p:cNvSpPr/>
          <p:nvPr/>
        </p:nvSpPr>
        <p:spPr>
          <a:xfrm>
            <a:off x="3415759" y="4247587"/>
            <a:ext cx="1037772" cy="556809"/>
          </a:xfrm>
          <a:prstGeom prst="flowChartAlternateProcess">
            <a:avLst/>
          </a:prstGeom>
          <a:solidFill>
            <a:srgbClr val="FF0000">
              <a:alpha val="25000"/>
            </a:srgbClr>
          </a:solidFill>
          <a:ln>
            <a:solidFill>
              <a:srgbClr val="FF0000">
                <a:alpha val="2500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2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Flussdiagramm: Alternativer Prozess 12">
            <a:extLst>
              <a:ext uri="{FF2B5EF4-FFF2-40B4-BE49-F238E27FC236}">
                <a16:creationId xmlns:a16="http://schemas.microsoft.com/office/drawing/2014/main" id="{015222E8-82DC-8653-2BFB-9605D030772C}"/>
              </a:ext>
            </a:extLst>
          </p:cNvPr>
          <p:cNvSpPr/>
          <p:nvPr/>
        </p:nvSpPr>
        <p:spPr>
          <a:xfrm>
            <a:off x="5369465" y="4243469"/>
            <a:ext cx="1037772" cy="556809"/>
          </a:xfrm>
          <a:prstGeom prst="flowChartAlternateProcess">
            <a:avLst/>
          </a:prstGeom>
          <a:noFill/>
          <a:ln>
            <a:solidFill>
              <a:srgbClr val="FF0000">
                <a:alpha val="2500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2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1" name="Rechtwinkliges Dreieck 13">
            <a:extLst>
              <a:ext uri="{FF2B5EF4-FFF2-40B4-BE49-F238E27FC236}">
                <a16:creationId xmlns:a16="http://schemas.microsoft.com/office/drawing/2014/main" id="{195382AC-A884-764F-1FEC-42D49C75C21B}"/>
              </a:ext>
            </a:extLst>
          </p:cNvPr>
          <p:cNvSpPr/>
          <p:nvPr/>
        </p:nvSpPr>
        <p:spPr>
          <a:xfrm>
            <a:off x="5369462" y="4247013"/>
            <a:ext cx="1037771" cy="549719"/>
          </a:xfrm>
          <a:prstGeom prst="rtTriangle">
            <a:avLst/>
          </a:prstGeom>
          <a:solidFill>
            <a:srgbClr val="92D050">
              <a:alpha val="25000"/>
            </a:srgbClr>
          </a:solidFill>
          <a:ln w="9525">
            <a:solidFill>
              <a:srgbClr val="00B05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2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htwinkliges Dreieck 15">
            <a:extLst>
              <a:ext uri="{FF2B5EF4-FFF2-40B4-BE49-F238E27FC236}">
                <a16:creationId xmlns:a16="http://schemas.microsoft.com/office/drawing/2014/main" id="{B6B5E88F-FCEE-263E-A54E-59D12ACA7AD4}"/>
              </a:ext>
            </a:extLst>
          </p:cNvPr>
          <p:cNvSpPr/>
          <p:nvPr/>
        </p:nvSpPr>
        <p:spPr>
          <a:xfrm rot="10800000">
            <a:off x="5369462" y="4239074"/>
            <a:ext cx="1037771" cy="549719"/>
          </a:xfrm>
          <a:prstGeom prst="rtTriangle">
            <a:avLst/>
          </a:prstGeom>
          <a:solidFill>
            <a:srgbClr val="FF0000">
              <a:alpha val="25000"/>
            </a:srgbClr>
          </a:solidFill>
          <a:ln w="9525">
            <a:solidFill>
              <a:srgbClr val="FF000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200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3" name="Gerader Verbinder 16">
            <a:extLst>
              <a:ext uri="{FF2B5EF4-FFF2-40B4-BE49-F238E27FC236}">
                <a16:creationId xmlns:a16="http://schemas.microsoft.com/office/drawing/2014/main" id="{D03B52B7-3EFF-6028-ABF9-58E98458B3BB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406878" y="4257643"/>
            <a:ext cx="1000355" cy="531150"/>
          </a:xfrm>
          <a:prstGeom prst="line">
            <a:avLst/>
          </a:prstGeom>
          <a:ln w="38100" cmpd="dbl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8">
            <a:extLst>
              <a:ext uri="{FF2B5EF4-FFF2-40B4-BE49-F238E27FC236}">
                <a16:creationId xmlns:a16="http://schemas.microsoft.com/office/drawing/2014/main" id="{C1C97EBA-1538-37CF-7EDA-9E5DCFB7C426}"/>
              </a:ext>
            </a:extLst>
          </p:cNvPr>
          <p:cNvSpPr txBox="1"/>
          <p:nvPr/>
        </p:nvSpPr>
        <p:spPr>
          <a:xfrm>
            <a:off x="5394873" y="4323693"/>
            <a:ext cx="1055912" cy="380480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 sz="2000">
                <a:latin typeface="+mj-lt"/>
              </a:rPr>
              <a:t>DC/DC</a:t>
            </a:r>
          </a:p>
        </p:txBody>
      </p:sp>
      <p:sp>
        <p:nvSpPr>
          <p:cNvPr id="16" name="Textfeld 28">
            <a:extLst>
              <a:ext uri="{FF2B5EF4-FFF2-40B4-BE49-F238E27FC236}">
                <a16:creationId xmlns:a16="http://schemas.microsoft.com/office/drawing/2014/main" id="{BAC891A7-1CA4-ECAB-AA57-D093F1E0589E}"/>
              </a:ext>
            </a:extLst>
          </p:cNvPr>
          <p:cNvSpPr txBox="1"/>
          <p:nvPr/>
        </p:nvSpPr>
        <p:spPr>
          <a:xfrm>
            <a:off x="7432305" y="4345744"/>
            <a:ext cx="975762" cy="349702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de-DE">
                <a:latin typeface="+mj-lt"/>
              </a:rPr>
              <a:t>ISO test</a:t>
            </a:r>
          </a:p>
        </p:txBody>
      </p:sp>
      <p:pic>
        <p:nvPicPr>
          <p:cNvPr id="3" name="Picture 4" descr="Ein Bild, das Diagramm, Screenshot, Design enthält.&#10;&#10;Beschreibung automatisch generiert.">
            <a:extLst>
              <a:ext uri="{FF2B5EF4-FFF2-40B4-BE49-F238E27FC236}">
                <a16:creationId xmlns:a16="http://schemas.microsoft.com/office/drawing/2014/main" id="{75D895E0-29FD-1D36-EC4D-197B32BCA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0648" y="4133854"/>
            <a:ext cx="619451" cy="76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47">
            <a:extLst>
              <a:ext uri="{FF2B5EF4-FFF2-40B4-BE49-F238E27FC236}">
                <a16:creationId xmlns:a16="http://schemas.microsoft.com/office/drawing/2014/main" id="{04FA8A57-9085-1BF3-8FB1-2DA677BB0037}"/>
              </a:ext>
            </a:extLst>
          </p:cNvPr>
          <p:cNvSpPr txBox="1"/>
          <p:nvPr/>
        </p:nvSpPr>
        <p:spPr>
          <a:xfrm>
            <a:off x="1503912" y="5256908"/>
            <a:ext cx="9184175" cy="380480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DC/DC converter = trolley line interface and on-board battery charger</a:t>
            </a:r>
          </a:p>
        </p:txBody>
      </p:sp>
    </p:spTree>
    <p:extLst>
      <p:ext uri="{BB962C8B-B14F-4D97-AF65-F5344CB8AC3E}">
        <p14:creationId xmlns:p14="http://schemas.microsoft.com/office/powerpoint/2010/main" val="1872691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A4782-B084-2E77-FBAE-491DCDA7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EE4F1-9CFF-BD34-6CBE-CA69F577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Flexibilty and intermodality</a:t>
            </a:r>
            <a:br>
              <a:rPr lang="pl-PL"/>
            </a:br>
            <a:r>
              <a:rPr lang="pl-PL"/>
              <a:t>of the trolley bus grid</a:t>
            </a:r>
            <a:br>
              <a:rPr lang="pl-PL"/>
            </a:br>
            <a:br>
              <a:rPr lang="pl-PL"/>
            </a:br>
            <a:r>
              <a:rPr lang="pl-PL" sz="2400"/>
              <a:t>in the trolley bus system it is possible to install:</a:t>
            </a:r>
            <a:endParaRPr lang="en-US" sz="2400"/>
          </a:p>
        </p:txBody>
      </p:sp>
      <p:sp>
        <p:nvSpPr>
          <p:cNvPr id="5" name="Textfeld 47">
            <a:extLst>
              <a:ext uri="{FF2B5EF4-FFF2-40B4-BE49-F238E27FC236}">
                <a16:creationId xmlns:a16="http://schemas.microsoft.com/office/drawing/2014/main" id="{F1CDD7FD-F590-4FD6-0CFB-43812143043F}"/>
              </a:ext>
            </a:extLst>
          </p:cNvPr>
          <p:cNvSpPr txBox="1"/>
          <p:nvPr/>
        </p:nvSpPr>
        <p:spPr>
          <a:xfrm>
            <a:off x="1578164" y="3012247"/>
            <a:ext cx="5755056" cy="2227139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000">
                <a:latin typeface="+mj-lt"/>
              </a:rPr>
              <a:t>A photovoltaic power plant feeding solar power directly into the trolleybus grid</a:t>
            </a:r>
            <a:endParaRPr lang="en-US" sz="2000">
              <a:latin typeface="+mj-lt"/>
            </a:endParaRP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2000">
              <a:latin typeface="+mj-lt"/>
            </a:endParaRP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000">
                <a:latin typeface="+mj-lt"/>
              </a:rPr>
              <a:t>Energy supercapacitors</a:t>
            </a:r>
            <a:endParaRPr lang="en-US" sz="2000">
              <a:latin typeface="+mj-lt"/>
            </a:endParaRP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2000">
              <a:latin typeface="+mj-lt"/>
            </a:endParaRP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2000">
                <a:latin typeface="+mj-lt"/>
              </a:rPr>
              <a:t>Charging points for other EV vehicles </a:t>
            </a:r>
            <a:endParaRPr lang="en-US" sz="2000">
              <a:latin typeface="+mj-lt"/>
            </a:endParaRPr>
          </a:p>
          <a:p>
            <a:pPr marL="177800" indent="-177800" algn="l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2000">
              <a:latin typeface="+mj-lt"/>
            </a:endParaRPr>
          </a:p>
        </p:txBody>
      </p:sp>
      <p:pic>
        <p:nvPicPr>
          <p:cNvPr id="9" name="Obraz 5">
            <a:extLst>
              <a:ext uri="{FF2B5EF4-FFF2-40B4-BE49-F238E27FC236}">
                <a16:creationId xmlns:a16="http://schemas.microsoft.com/office/drawing/2014/main" id="{EA5CB7FA-1690-DCAA-87D8-C5B7A888D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3275" y="3501045"/>
            <a:ext cx="5038725" cy="335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058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3CFD1-8C19-61E3-B38A-972E77E1D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75DD8-21DD-1358-DBC4-821D99D2E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pv plant feeding solar power directly to trolleybus grid in gdynia, poland trolleybus depot</a:t>
            </a:r>
            <a:endParaRPr lang="en-US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3C85E70-6089-8472-B2C2-5E68BF9B2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6" y="2324100"/>
            <a:ext cx="11763374" cy="351472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A3D0ADD-1D94-15B8-2C95-618418F06E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48" y="-14020"/>
            <a:ext cx="12192000" cy="685800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7121C48-CB46-C06F-A0D0-2A8B5AB774B1}"/>
              </a:ext>
            </a:extLst>
          </p:cNvPr>
          <p:cNvSpPr txBox="1"/>
          <p:nvPr/>
        </p:nvSpPr>
        <p:spPr>
          <a:xfrm>
            <a:off x="5802282" y="244881"/>
            <a:ext cx="6246844" cy="317009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pl-PL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PV power plant on the roof of the parking places in Gdynia, Poland trolley bus operator depot </a:t>
            </a:r>
          </a:p>
          <a:p>
            <a:endParaRPr lang="pl-PL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l-PL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5 000 M2, 499</a:t>
            </a:r>
            <a:r>
              <a:rPr lang="pl-PL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kWp</a:t>
            </a:r>
          </a:p>
          <a:p>
            <a:endParaRPr lang="pl-PL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pl-PL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5% of the total trolley bus grid energy demand</a:t>
            </a:r>
            <a:endParaRPr lang="pl-PL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pl-PL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pl-PL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Without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connection to the </a:t>
            </a:r>
            <a:r>
              <a:rPr lang="pl-PL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energy provider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power grid</a:t>
            </a:r>
            <a:r>
              <a:rPr lang="pl-PL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- power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generated from a </a:t>
            </a:r>
            <a:r>
              <a:rPr lang="pl-PL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PV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plant fed directly to the overhead wired infrastructure</a:t>
            </a:r>
            <a:endParaRPr lang="pl-PL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6953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815151" y="2512381"/>
            <a:ext cx="8445202" cy="4234648"/>
          </a:xfrm>
        </p:spPr>
        <p:txBody>
          <a:bodyPr>
            <a:norm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Battery chemistry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Basics on electrics (Power vs Energy, charging and charging time)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Basics of electrical bus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Difference between In Motion Charging buses and battery buses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Double insultation requirement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Current collector (how to connect2charge)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Charging e-buses using the In Motion Charging infrastructure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TRAINING AGENDA</a:t>
            </a:r>
          </a:p>
        </p:txBody>
      </p:sp>
    </p:spTree>
    <p:extLst>
      <p:ext uri="{BB962C8B-B14F-4D97-AF65-F5344CB8AC3E}">
        <p14:creationId xmlns:p14="http://schemas.microsoft.com/office/powerpoint/2010/main" val="2708957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6A38638-2A3A-1CBD-02EA-475E6A1426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84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FE94841-50DA-4C09-131C-80CC694C7F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74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863FCEA-A286-CF3D-9B79-F00797C4D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855" y="-95250"/>
            <a:ext cx="12255821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80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809A4E-E1A7-B992-FCD5-70964184F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8088E6-BC9A-90CC-C6F2-5FD2BB6C8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89C2539-5F3F-4E1C-A3D0-50A01DBD9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0"/>
            <a:ext cx="12192000" cy="685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3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9139E918-7E82-C375-EFE7-E32B021CA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89" y="1527551"/>
            <a:ext cx="11709621" cy="451202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1252545-54EF-99F0-0CD6-B12D2ACD446F}"/>
              </a:ext>
            </a:extLst>
          </p:cNvPr>
          <p:cNvSpPr txBox="1"/>
          <p:nvPr/>
        </p:nvSpPr>
        <p:spPr>
          <a:xfrm>
            <a:off x="2884332" y="431234"/>
            <a:ext cx="6246844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Studies on shared PV system between residential and traction grids</a:t>
            </a:r>
            <a:endParaRPr lang="pl-PL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6655179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CB22D5-5260-81A3-7C96-20FF7151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/>
              <a:t>Supercapacitor Storage Energy System</a:t>
            </a:r>
            <a:endParaRPr lang="pl-PL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24CFDC36-0C5E-6FC4-3D04-AC1792206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4" y="1857374"/>
            <a:ext cx="5419726" cy="4062413"/>
          </a:xfrm>
        </p:spPr>
        <p:txBody>
          <a:bodyPr>
            <a:normAutofit/>
          </a:bodyPr>
          <a:lstStyle/>
          <a:p>
            <a:r>
              <a:rPr lang="pl-PL" sz="2800" err="1"/>
              <a:t>Capacity</a:t>
            </a:r>
            <a:r>
              <a:rPr lang="pl-PL" sz="2800"/>
              <a:t>  1.5 kWh</a:t>
            </a:r>
          </a:p>
          <a:p>
            <a:r>
              <a:rPr lang="pl-PL" sz="2800"/>
              <a:t>Max. Power 500 kW</a:t>
            </a:r>
          </a:p>
          <a:p>
            <a:r>
              <a:rPr lang="pl-PL" sz="2800"/>
              <a:t>Producer MEDCOM</a:t>
            </a:r>
          </a:p>
        </p:txBody>
      </p:sp>
      <p:pic>
        <p:nvPicPr>
          <p:cNvPr id="6" name="Obraz 5" descr="Rys_2.gif">
            <a:extLst>
              <a:ext uri="{FF2B5EF4-FFF2-40B4-BE49-F238E27FC236}">
                <a16:creationId xmlns:a16="http://schemas.microsoft.com/office/drawing/2014/main" id="{C5B43960-8B13-EE5D-F358-6508E0325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166" y="2334235"/>
            <a:ext cx="7203846" cy="349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20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Rys_2.gif">
            <a:extLst>
              <a:ext uri="{FF2B5EF4-FFF2-40B4-BE49-F238E27FC236}">
                <a16:creationId xmlns:a16="http://schemas.microsoft.com/office/drawing/2014/main" id="{47E194A2-D46B-10AE-F55E-A1064ED233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72" y="0"/>
            <a:ext cx="5918199" cy="4438650"/>
          </a:xfrm>
          <a:prstGeom prst="rect">
            <a:avLst/>
          </a:prstGeom>
        </p:spPr>
      </p:pic>
      <p:pic>
        <p:nvPicPr>
          <p:cNvPr id="8" name="Symbol zastępczy zawartości 7" descr="Fib_2.JPG">
            <a:extLst>
              <a:ext uri="{FF2B5EF4-FFF2-40B4-BE49-F238E27FC236}">
                <a16:creationId xmlns:a16="http://schemas.microsoft.com/office/drawing/2014/main" id="{0618045C-D088-814A-578C-380F7CEE6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800" y="1307907"/>
            <a:ext cx="59182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97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Energy </a:t>
            </a:r>
            <a:r>
              <a:rPr lang="pl-PL" err="1"/>
              <a:t>savings</a:t>
            </a:r>
            <a:endParaRPr lang="en-US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884903" y="1372796"/>
            <a:ext cx="10972800" cy="4889981"/>
          </a:xfrm>
          <a:prstGeom prst="rect">
            <a:avLst/>
          </a:prstGeom>
        </p:spPr>
        <p:txBody>
          <a:bodyPr/>
          <a:lstStyle>
            <a:lvl2pPr marL="742950" indent="-28575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baseline="0"/>
            </a:lvl2pPr>
            <a:lvl3pPr marL="1143000" indent="-228600">
              <a:buClr>
                <a:schemeClr val="accent2"/>
              </a:buClr>
              <a:buSzPct val="50000"/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pl-PL" altLang="pl-PL">
                <a:ea typeface="MS PGothic" panose="020B0600070205080204" pitchFamily="34" charset="-128"/>
              </a:rPr>
              <a:t>A</a:t>
            </a:r>
            <a:r>
              <a:rPr lang="pl-PL" altLang="pl-PL" sz="2400" b="1">
                <a:ea typeface="MS PGothic" panose="020B0600070205080204" pitchFamily="34" charset="-128"/>
              </a:rPr>
              <a:t> supercapacitor for storing braking energy </a:t>
            </a:r>
            <a:r>
              <a:rPr lang="pl-PL" altLang="pl-PL" sz="2400">
                <a:ea typeface="MS PGothic" panose="020B0600070205080204" pitchFamily="34" charset="-128"/>
              </a:rPr>
              <a:t>– installed in one of the substations placed in the hilly </a:t>
            </a:r>
            <a:r>
              <a:rPr lang="pl-PL" altLang="pl-PL" sz="2400" err="1">
                <a:ea typeface="MS PGothic" panose="020B0600070205080204" pitchFamily="34" charset="-128"/>
              </a:rPr>
              <a:t>area</a:t>
            </a:r>
            <a:r>
              <a:rPr lang="pl-PL" altLang="pl-PL" sz="2400">
                <a:ea typeface="MS PGothic" panose="020B0600070205080204" pitchFamily="34" charset="-128"/>
              </a:rPr>
              <a:t> of the </a:t>
            </a:r>
            <a:r>
              <a:rPr lang="pl-PL" altLang="pl-PL" sz="2400" err="1">
                <a:ea typeface="MS PGothic" panose="020B0600070205080204" pitchFamily="34" charset="-128"/>
              </a:rPr>
              <a:t>city</a:t>
            </a:r>
            <a:endParaRPr lang="pl-PL" altLang="pl-PL">
              <a:ea typeface="MS PGothic" panose="020B0600070205080204" pitchFamily="34" charset="-128"/>
            </a:endParaRPr>
          </a:p>
          <a:p>
            <a:pPr lvl="0"/>
            <a:endParaRPr lang="pl-PL"/>
          </a:p>
          <a:p>
            <a:pPr lvl="0"/>
            <a:r>
              <a:rPr lang="pl-PL" altLang="pl-PL" sz="2400">
                <a:highlight>
                  <a:srgbClr val="00FF00"/>
                </a:highlight>
                <a:ea typeface="MS PGothic" panose="020B0600070205080204" pitchFamily="34" charset="-128"/>
              </a:rPr>
              <a:t>20% </a:t>
            </a:r>
            <a:r>
              <a:rPr lang="pl-PL" altLang="pl-PL">
                <a:highlight>
                  <a:srgbClr val="00FF00"/>
                </a:highlight>
                <a:ea typeface="MS PGothic" panose="020B0600070205080204" pitchFamily="34" charset="-128"/>
              </a:rPr>
              <a:t>energy </a:t>
            </a:r>
            <a:r>
              <a:rPr lang="pl-PL" altLang="pl-PL" sz="2400" err="1">
                <a:highlight>
                  <a:srgbClr val="00FF00"/>
                </a:highlight>
                <a:ea typeface="MS PGothic" panose="020B0600070205080204" pitchFamily="34" charset="-128"/>
              </a:rPr>
              <a:t>savings</a:t>
            </a:r>
            <a:r>
              <a:rPr lang="pl-PL" altLang="pl-PL" sz="2400">
                <a:highlight>
                  <a:srgbClr val="00FF00"/>
                </a:highlight>
                <a:ea typeface="MS PGothic" panose="020B0600070205080204" pitchFamily="34" charset="-128"/>
              </a:rPr>
              <a:t> </a:t>
            </a:r>
          </a:p>
          <a:p>
            <a:pPr lvl="0"/>
            <a:r>
              <a:rPr lang="pl-PL" altLang="pl-PL" sz="2400">
                <a:highlight>
                  <a:srgbClr val="00FF00"/>
                </a:highlight>
                <a:ea typeface="MS PGothic" panose="020B0600070205080204" pitchFamily="34" charset="-128"/>
              </a:rPr>
              <a:t>on the </a:t>
            </a:r>
            <a:r>
              <a:rPr lang="pl-PL" altLang="pl-PL" sz="2400" err="1">
                <a:highlight>
                  <a:srgbClr val="00FF00"/>
                </a:highlight>
                <a:ea typeface="MS PGothic" panose="020B0600070205080204" pitchFamily="34" charset="-128"/>
              </a:rPr>
              <a:t>section</a:t>
            </a:r>
            <a:endParaRPr lang="en-US">
              <a:highlight>
                <a:srgbClr val="00FF00"/>
              </a:highlight>
            </a:endParaRPr>
          </a:p>
        </p:txBody>
      </p:sp>
      <p:pic>
        <p:nvPicPr>
          <p:cNvPr id="3" name="Obraz 2" descr="Rys_2.gif">
            <a:extLst>
              <a:ext uri="{FF2B5EF4-FFF2-40B4-BE49-F238E27FC236}">
                <a16:creationId xmlns:a16="http://schemas.microsoft.com/office/drawing/2014/main" id="{2E7A6289-00D7-22AD-467F-86F7304992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824" y="2612496"/>
            <a:ext cx="5203423" cy="390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16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Battery Chemistry</a:t>
            </a:r>
            <a:endParaRPr lang="en-US"/>
          </a:p>
        </p:txBody>
      </p:sp>
      <p:graphicFrame>
        <p:nvGraphicFramePr>
          <p:cNvPr id="3" name="Group 132">
            <a:extLst>
              <a:ext uri="{FF2B5EF4-FFF2-40B4-BE49-F238E27FC236}">
                <a16:creationId xmlns:a16="http://schemas.microsoft.com/office/drawing/2014/main" id="{A720D3BF-436F-0B84-E43F-4C65DD5217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367230"/>
              </p:ext>
            </p:extLst>
          </p:nvPr>
        </p:nvGraphicFramePr>
        <p:xfrm>
          <a:off x="424363" y="2036375"/>
          <a:ext cx="7848171" cy="3486605"/>
        </p:xfrm>
        <a:graphic>
          <a:graphicData uri="http://schemas.openxmlformats.org/drawingml/2006/table">
            <a:tbl>
              <a:tblPr/>
              <a:tblGrid>
                <a:gridCol w="1106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6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5320">
                  <a:extLst>
                    <a:ext uri="{9D8B030D-6E8A-4147-A177-3AD203B41FA5}">
                      <a16:colId xmlns:a16="http://schemas.microsoft.com/office/drawing/2014/main" val="1589529892"/>
                    </a:ext>
                  </a:extLst>
                </a:gridCol>
                <a:gridCol w="1526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903">
                  <a:extLst>
                    <a:ext uri="{9D8B030D-6E8A-4147-A177-3AD203B41FA5}">
                      <a16:colId xmlns:a16="http://schemas.microsoft.com/office/drawing/2014/main" val="3516722467"/>
                    </a:ext>
                  </a:extLst>
                </a:gridCol>
              </a:tblGrid>
              <a:tr h="8248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388CC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9FE4"/>
                          </a:solidFill>
                          <a:effectLst/>
                          <a:latin typeface="+mj-lt"/>
                          <a:cs typeface="Arial" charset="0"/>
                        </a:rPr>
                        <a:t>Cell Chemistry</a:t>
                      </a:r>
                    </a:p>
                  </a:txBody>
                  <a:tcPr marL="72000" marR="72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72E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388CC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9FE4"/>
                          </a:solidFill>
                          <a:effectLst/>
                          <a:latin typeface="+mj-lt"/>
                          <a:cs typeface="Arial" charset="0"/>
                        </a:rPr>
                        <a:t>LTO</a:t>
                      </a:r>
                    </a:p>
                  </a:txBody>
                  <a:tcPr marL="72000" marR="72000" marT="18000" marB="18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72E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388CC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9FE4"/>
                          </a:solidFill>
                          <a:effectLst/>
                          <a:latin typeface="+mj-lt"/>
                          <a:cs typeface="Arial" charset="0"/>
                        </a:rPr>
                        <a:t>LFP</a:t>
                      </a:r>
                    </a:p>
                  </a:txBody>
                  <a:tcPr marL="72000" marR="72000" marT="18000" marB="18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72E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388CC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9FE4"/>
                          </a:solidFill>
                          <a:effectLst/>
                          <a:latin typeface="+mj-lt"/>
                          <a:cs typeface="Arial" charset="0"/>
                        </a:rPr>
                        <a:t>NMC</a:t>
                      </a:r>
                    </a:p>
                  </a:txBody>
                  <a:tcPr marL="72000" marR="72000" marT="18000" marB="18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72E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388CC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9FE4"/>
                          </a:solidFill>
                          <a:effectLst/>
                          <a:latin typeface="+mj-lt"/>
                          <a:cs typeface="Arial" charset="0"/>
                        </a:rPr>
                        <a:t>NCA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09FE4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2000" marR="72000" marT="18000" marB="18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72E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26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72E3A"/>
                          </a:solidFill>
                          <a:effectLst/>
                          <a:latin typeface="+mj-lt"/>
                          <a:cs typeface="Arial" charset="0"/>
                        </a:rPr>
                        <a:t>Pros</a:t>
                      </a:r>
                    </a:p>
                  </a:txBody>
                  <a:tcPr marL="72000" marR="72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72E3A"/>
                          </a:solidFill>
                          <a:effectLst/>
                          <a:latin typeface="+mj-lt"/>
                          <a:cs typeface="Arial" charset="0"/>
                        </a:rPr>
                        <a:t>Very High Safety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de-DE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72E3A"/>
                          </a:solidFill>
                          <a:effectLst/>
                          <a:latin typeface="+mj-lt"/>
                          <a:cs typeface="Arial" charset="0"/>
                        </a:rPr>
                        <a:t>Very high Cycle Life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de-DE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72E3A"/>
                          </a:solidFill>
                          <a:effectLst/>
                          <a:latin typeface="+mj-lt"/>
                          <a:cs typeface="Arial" charset="0"/>
                        </a:rPr>
                        <a:t>Fast Charge/ Discharge C-Rate</a:t>
                      </a:r>
                    </a:p>
                  </a:txBody>
                  <a:tcPr marL="72000" marR="72000" marT="18000" marB="18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72E3A"/>
                          </a:solidFill>
                          <a:effectLst/>
                          <a:latin typeface="+mj-lt"/>
                          <a:cs typeface="Arial" charset="0"/>
                        </a:rPr>
                        <a:t>Very High Safety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72E3A"/>
                          </a:solidFill>
                          <a:effectLst/>
                          <a:latin typeface="+mj-lt"/>
                          <a:cs typeface="Arial" charset="0"/>
                        </a:rPr>
                        <a:t>Low costs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72E3A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2000" marR="72000" marT="18000" marB="18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de-DE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72E3A"/>
                          </a:solidFill>
                          <a:effectLst/>
                          <a:latin typeface="+mj-lt"/>
                          <a:cs typeface="Arial" charset="0"/>
                        </a:rPr>
                        <a:t>Highest Energy Density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72E3A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2000" marR="72000" marT="18000" marB="18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de-DE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72E3A"/>
                          </a:solidFill>
                          <a:effectLst/>
                          <a:latin typeface="+mj-lt"/>
                          <a:cs typeface="Arial" charset="0"/>
                        </a:rPr>
                        <a:t>Highest Energy Density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72E3A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2000" marR="72000" marT="18000" marB="18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91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72E3A"/>
                          </a:solidFill>
                          <a:effectLst/>
                          <a:latin typeface="+mj-lt"/>
                          <a:cs typeface="Arial" charset="0"/>
                        </a:rPr>
                        <a:t>Cons</a:t>
                      </a:r>
                    </a:p>
                  </a:txBody>
                  <a:tcPr marL="72000" marR="72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de-DE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72E3A"/>
                          </a:solidFill>
                          <a:effectLst/>
                          <a:latin typeface="+mj-lt"/>
                          <a:cs typeface="Arial" charset="0"/>
                        </a:rPr>
                        <a:t>Lowest Energy Density 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de-DE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72E3A"/>
                          </a:solidFill>
                          <a:effectLst/>
                          <a:latin typeface="+mj-lt"/>
                          <a:cs typeface="Arial" charset="0"/>
                        </a:rPr>
                        <a:t>High costs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72E3A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2000" marR="72000" marT="18000" marB="18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de-DE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72E3A"/>
                          </a:solidFill>
                          <a:effectLst/>
                          <a:latin typeface="+mj-lt"/>
                          <a:cs typeface="Arial" charset="0"/>
                        </a:rPr>
                        <a:t>Lower Energy Density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72E3A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2000" marR="72000" marT="18000" marB="18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de-DE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72E3A"/>
                          </a:solidFill>
                          <a:effectLst/>
                          <a:latin typeface="+mj-lt"/>
                          <a:cs typeface="Arial" charset="0"/>
                        </a:rPr>
                        <a:t>Lower Safety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72E3A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2000" marR="72000" marT="18000" marB="18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de-DE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72E3A"/>
                          </a:solidFill>
                          <a:effectLst/>
                          <a:latin typeface="+mj-lt"/>
                          <a:cs typeface="Arial" charset="0"/>
                        </a:rPr>
                        <a:t>Lower Safety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rgbClr val="072E3A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2000" marR="72000" marT="18000" marB="18000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09914F2-74C6-C07B-961B-F6EADD40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534" y="2400855"/>
            <a:ext cx="3733370" cy="288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85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6506B8-F42B-4AEF-A09C-C119C8A2D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23008" cy="665868"/>
          </a:xfrm>
        </p:spPr>
        <p:txBody>
          <a:bodyPr/>
          <a:lstStyle/>
          <a:p>
            <a:pPr>
              <a:defRPr/>
            </a:pPr>
            <a:r>
              <a:rPr lang="cs-CZ" sz="3600" b="1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Origins of </a:t>
            </a:r>
            <a:r>
              <a:rPr lang="cs-CZ" sz="360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imc trolleybuses</a:t>
            </a:r>
            <a:r>
              <a:rPr lang="cs-CZ" sz="3600" b="1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in Gdynia</a:t>
            </a:r>
            <a:br>
              <a:rPr lang="pl-PL" sz="4400">
                <a:solidFill>
                  <a:schemeClr val="accent1">
                    <a:lumMod val="75000"/>
                  </a:schemeClr>
                </a:solidFill>
              </a:rPr>
            </a:b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E0D7D28A-AA98-44C3-9FCE-8AA4A4DB3E49}"/>
              </a:ext>
            </a:extLst>
          </p:cNvPr>
          <p:cNvSpPr/>
          <p:nvPr/>
        </p:nvSpPr>
        <p:spPr>
          <a:xfrm>
            <a:off x="514905" y="1429707"/>
            <a:ext cx="108396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>
                <a:latin typeface="+mj-lt"/>
                <a:ea typeface="Verdana" pitchFamily="34" charset="0"/>
                <a:cs typeface="Verdana" pitchFamily="34" charset="0"/>
              </a:rPr>
              <a:t>In 2009  - preparation for the</a:t>
            </a:r>
            <a:r>
              <a:rPr lang="en-US" sz="2000" b="1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pl-PL" sz="2000" b="1">
                <a:latin typeface="+mj-lt"/>
                <a:ea typeface="Verdana" pitchFamily="34" charset="0"/>
                <a:cs typeface="Verdana" pitchFamily="34" charset="0"/>
              </a:rPr>
              <a:t>fleet modernization co-financed by</a:t>
            </a:r>
            <a:r>
              <a:rPr lang="en-US" sz="2000" b="1">
                <a:latin typeface="+mj-lt"/>
                <a:ea typeface="Verdana" pitchFamily="34" charset="0"/>
                <a:cs typeface="Verdana" pitchFamily="34" charset="0"/>
              </a:rPr>
              <a:t> EU funds</a:t>
            </a:r>
            <a:br>
              <a:rPr lang="cs-CZ" sz="2000" b="1">
                <a:latin typeface="+mj-lt"/>
                <a:ea typeface="Verdana" pitchFamily="34" charset="0"/>
                <a:cs typeface="Verdana" pitchFamily="34" charset="0"/>
              </a:rPr>
            </a:br>
            <a:endParaRPr lang="cs-CZ" sz="2000" b="1">
              <a:latin typeface="+mj-lt"/>
              <a:ea typeface="Verdana" pitchFamily="34" charset="0"/>
              <a:cs typeface="Verdana" pitchFamily="34" charset="0"/>
            </a:endParaRPr>
          </a:p>
          <a:p>
            <a:r>
              <a:rPr lang="cs-CZ" sz="2000" b="1">
                <a:latin typeface="+mj-lt"/>
                <a:ea typeface="Verdana" pitchFamily="34" charset="0"/>
                <a:cs typeface="Verdana" pitchFamily="34" charset="0"/>
              </a:rPr>
              <a:t>Basic requirement for the new fleet – auxiliary drive allowing for autonomous operation of trolleybuses</a:t>
            </a:r>
            <a:endParaRPr lang="pl-PL" sz="2000">
              <a:latin typeface="+mj-lt"/>
            </a:endParaRPr>
          </a:p>
        </p:txBody>
      </p:sp>
      <p:sp>
        <p:nvSpPr>
          <p:cNvPr id="6" name="Strzałka w dół 3">
            <a:extLst>
              <a:ext uri="{FF2B5EF4-FFF2-40B4-BE49-F238E27FC236}">
                <a16:creationId xmlns:a16="http://schemas.microsoft.com/office/drawing/2014/main" id="{949E1BA5-7608-44B4-81AA-A33DE3CCF907}"/>
              </a:ext>
            </a:extLst>
          </p:cNvPr>
          <p:cNvSpPr/>
          <p:nvPr/>
        </p:nvSpPr>
        <p:spPr bwMode="auto">
          <a:xfrm>
            <a:off x="2550082" y="3079772"/>
            <a:ext cx="682157" cy="449878"/>
          </a:xfrm>
          <a:prstGeom prst="downArrow">
            <a:avLst>
              <a:gd name="adj1" fmla="val 31137"/>
              <a:gd name="adj2" fmla="val 50000"/>
            </a:avLst>
          </a:prstGeom>
          <a:gradFill flip="none" rotWithShape="1">
            <a:gsLst>
              <a:gs pos="0">
                <a:srgbClr val="179A39">
                  <a:tint val="66000"/>
                  <a:satMod val="160000"/>
                </a:srgbClr>
              </a:gs>
              <a:gs pos="50000">
                <a:srgbClr val="179A39">
                  <a:tint val="44500"/>
                  <a:satMod val="160000"/>
                </a:srgbClr>
              </a:gs>
              <a:gs pos="100000">
                <a:srgbClr val="179A3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9pPr>
          </a:lstStyle>
          <a:p>
            <a:pPr defTabSz="914400">
              <a:spcBef>
                <a:spcPct val="50000"/>
              </a:spcBef>
              <a:buClr>
                <a:srgbClr val="2F7251"/>
              </a:buClr>
              <a:buFont typeface="Arial" charset="0"/>
              <a:buChar char="▌"/>
              <a:defRPr/>
            </a:pPr>
            <a:endParaRPr lang="pl-PL" sz="1600">
              <a:solidFill>
                <a:srgbClr val="179A39"/>
              </a:solidFill>
              <a:latin typeface="Arial" charset="0"/>
            </a:endParaRPr>
          </a:p>
        </p:txBody>
      </p:sp>
      <p:sp>
        <p:nvSpPr>
          <p:cNvPr id="7" name="Strzałka w dół 3">
            <a:extLst>
              <a:ext uri="{FF2B5EF4-FFF2-40B4-BE49-F238E27FC236}">
                <a16:creationId xmlns:a16="http://schemas.microsoft.com/office/drawing/2014/main" id="{3AABEDE2-3B95-4AF2-84BF-D31138D75891}"/>
              </a:ext>
            </a:extLst>
          </p:cNvPr>
          <p:cNvSpPr/>
          <p:nvPr/>
        </p:nvSpPr>
        <p:spPr bwMode="auto">
          <a:xfrm>
            <a:off x="7922551" y="3054621"/>
            <a:ext cx="682157" cy="449878"/>
          </a:xfrm>
          <a:prstGeom prst="downArrow">
            <a:avLst>
              <a:gd name="adj1" fmla="val 33740"/>
              <a:gd name="adj2" fmla="val 50000"/>
            </a:avLst>
          </a:prstGeom>
          <a:gradFill flip="none" rotWithShape="1">
            <a:gsLst>
              <a:gs pos="0">
                <a:srgbClr val="179A39">
                  <a:tint val="66000"/>
                  <a:satMod val="160000"/>
                </a:srgbClr>
              </a:gs>
              <a:gs pos="50000">
                <a:srgbClr val="179A39">
                  <a:tint val="44500"/>
                  <a:satMod val="160000"/>
                </a:srgbClr>
              </a:gs>
              <a:gs pos="100000">
                <a:srgbClr val="179A3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9pPr>
          </a:lstStyle>
          <a:p>
            <a:pPr defTabSz="914400">
              <a:spcBef>
                <a:spcPct val="50000"/>
              </a:spcBef>
              <a:buClr>
                <a:srgbClr val="2F7251"/>
              </a:buClr>
              <a:buFont typeface="Arial" charset="0"/>
              <a:buChar char="▌"/>
              <a:defRPr/>
            </a:pPr>
            <a:endParaRPr lang="pl-PL" sz="1600">
              <a:solidFill>
                <a:srgbClr val="179A39"/>
              </a:solidFill>
              <a:latin typeface="Arial" charset="0"/>
            </a:endParaRPr>
          </a:p>
        </p:txBody>
      </p:sp>
      <p:sp>
        <p:nvSpPr>
          <p:cNvPr id="8" name="pole tekstowe 5">
            <a:extLst>
              <a:ext uri="{FF2B5EF4-FFF2-40B4-BE49-F238E27FC236}">
                <a16:creationId xmlns:a16="http://schemas.microsoft.com/office/drawing/2014/main" id="{DCE18FBA-0A28-4A78-865B-8CF20EE6E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148" y="3722570"/>
            <a:ext cx="314325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9pPr>
          </a:lstStyle>
          <a:p>
            <a:pPr algn="ctr" eaLnBrk="1" hangingPunct="1"/>
            <a:r>
              <a:rPr lang="pl-PL" altLang="pl-PL" b="1">
                <a:solidFill>
                  <a:srgbClr val="92D050"/>
                </a:solidFill>
                <a:latin typeface="+mj-lt"/>
              </a:rPr>
              <a:t>Diesel drive</a:t>
            </a:r>
            <a:endParaRPr lang="cs-CZ" altLang="pl-PL" b="1">
              <a:solidFill>
                <a:srgbClr val="92D050"/>
              </a:solidFill>
              <a:latin typeface="+mj-lt"/>
            </a:endParaRPr>
          </a:p>
          <a:p>
            <a:pPr algn="ctr" eaLnBrk="1" hangingPunct="1"/>
            <a:endParaRPr lang="cs-CZ" altLang="pl-PL" b="1">
              <a:solidFill>
                <a:srgbClr val="92D050"/>
              </a:solidFill>
              <a:latin typeface="+mj-lt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pl-PL" b="1">
                <a:solidFill>
                  <a:srgbClr val="92D050"/>
                </a:solidFill>
                <a:latin typeface="+mj-lt"/>
              </a:rPr>
              <a:t>long distatance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pl-PL" b="1">
                <a:solidFill>
                  <a:srgbClr val="92D050"/>
                </a:solidFill>
                <a:latin typeface="+mj-lt"/>
              </a:rPr>
              <a:t>flexibility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pl-PL" b="1">
                <a:solidFill>
                  <a:srgbClr val="92D050"/>
                </a:solidFill>
                <a:latin typeface="+mj-lt"/>
              </a:rPr>
              <a:t>popular solution</a:t>
            </a:r>
          </a:p>
          <a:p>
            <a:pPr algn="ctr" eaLnBrk="1" hangingPunct="1"/>
            <a:endParaRPr lang="cs-CZ" altLang="pl-PL" sz="2000" b="1">
              <a:solidFill>
                <a:srgbClr val="00B050"/>
              </a:solidFill>
              <a:latin typeface="Verdana" panose="020B0604030504040204" pitchFamily="34" charset="0"/>
            </a:endParaRPr>
          </a:p>
          <a:p>
            <a:pPr eaLnBrk="1" hangingPunct="1"/>
            <a:endParaRPr lang="pl-PL" altLang="pl-PL" sz="2000" b="1">
              <a:solidFill>
                <a:srgbClr val="00B05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pole tekstowe 6">
            <a:extLst>
              <a:ext uri="{FF2B5EF4-FFF2-40B4-BE49-F238E27FC236}">
                <a16:creationId xmlns:a16="http://schemas.microsoft.com/office/drawing/2014/main" id="{2E6AA31A-6F74-4BA4-8843-DBF37AED3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021" y="3643468"/>
            <a:ext cx="3714750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  <a:cs typeface="+mn-cs"/>
              </a:defRPr>
            </a:lvl9pPr>
          </a:lstStyle>
          <a:p>
            <a:pPr algn="ctr" eaLnBrk="1" hangingPunct="1"/>
            <a:r>
              <a:rPr lang="cs-CZ" altLang="pl-PL" b="1">
                <a:solidFill>
                  <a:srgbClr val="92D050"/>
                </a:solidFill>
                <a:latin typeface="+mj-lt"/>
              </a:rPr>
              <a:t>Battery</a:t>
            </a:r>
          </a:p>
          <a:p>
            <a:pPr eaLnBrk="1" hangingPunct="1"/>
            <a:endParaRPr lang="cs-CZ" altLang="pl-PL" b="1">
              <a:solidFill>
                <a:srgbClr val="92D050"/>
              </a:solidFill>
              <a:latin typeface="+mj-lt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pl-PL" b="1">
                <a:solidFill>
                  <a:srgbClr val="92D050"/>
                </a:solidFill>
                <a:latin typeface="+mj-lt"/>
              </a:rPr>
              <a:t>promising technology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pl-PL" b="1">
                <a:solidFill>
                  <a:srgbClr val="92D050"/>
                </a:solidFill>
                <a:latin typeface="+mj-lt"/>
              </a:rPr>
              <a:t>zero emission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pl-PL" b="1">
                <a:solidFill>
                  <a:srgbClr val="92D050"/>
                </a:solidFill>
                <a:latin typeface="+mj-lt"/>
              </a:rPr>
              <a:t>easy maintenance</a:t>
            </a:r>
          </a:p>
          <a:p>
            <a:pPr eaLnBrk="1" hangingPunct="1"/>
            <a:r>
              <a:rPr lang="cs-CZ" altLang="pl-PL" b="1">
                <a:solidFill>
                  <a:srgbClr val="92D050"/>
                </a:solidFill>
                <a:latin typeface="+mj-lt"/>
              </a:rPr>
              <a:t>   („</a:t>
            </a:r>
            <a:r>
              <a:rPr lang="cs-CZ" altLang="pl-PL" b="1" err="1">
                <a:solidFill>
                  <a:srgbClr val="92D050"/>
                </a:solidFill>
                <a:latin typeface="+mj-lt"/>
              </a:rPr>
              <a:t>all</a:t>
            </a:r>
            <a:r>
              <a:rPr lang="cs-CZ" altLang="pl-PL" b="1">
                <a:solidFill>
                  <a:srgbClr val="92D050"/>
                </a:solidFill>
                <a:latin typeface="+mj-lt"/>
              </a:rPr>
              <a:t> electric“) </a:t>
            </a:r>
          </a:p>
          <a:p>
            <a:pPr eaLnBrk="1" hangingPunct="1"/>
            <a:endParaRPr lang="pl-PL" altLang="pl-PL" sz="2000" b="1">
              <a:solidFill>
                <a:srgbClr val="00B05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18A0AC0-734B-4CCD-B18A-4FBCDFE294C9}"/>
              </a:ext>
            </a:extLst>
          </p:cNvPr>
          <p:cNvSpPr/>
          <p:nvPr/>
        </p:nvSpPr>
        <p:spPr>
          <a:xfrm>
            <a:off x="3727902" y="6049678"/>
            <a:ext cx="30588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pl-PL" sz="2800" b="1">
                <a:solidFill>
                  <a:srgbClr val="92D050"/>
                </a:solidFill>
                <a:latin typeface="+mj-lt"/>
              </a:rPr>
              <a:t>Decision makers</a:t>
            </a:r>
            <a:endParaRPr lang="pl-PL" altLang="pl-PL" sz="2800" b="1">
              <a:solidFill>
                <a:srgbClr val="92D050"/>
              </a:solidFill>
              <a:latin typeface="+mj-lt"/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E52EBE9E-DB21-4E5D-83AA-95FD7075A3B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886430" y="4458017"/>
            <a:ext cx="2714625" cy="1587"/>
          </a:xfrm>
          <a:prstGeom prst="line">
            <a:avLst/>
          </a:prstGeom>
          <a:noFill/>
          <a:ln w="19050">
            <a:solidFill>
              <a:srgbClr val="179A39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Strzałka: wygięta 13">
            <a:extLst>
              <a:ext uri="{FF2B5EF4-FFF2-40B4-BE49-F238E27FC236}">
                <a16:creationId xmlns:a16="http://schemas.microsoft.com/office/drawing/2014/main" id="{CEB298D1-B481-412C-84D1-AA27BA66E98D}"/>
              </a:ext>
            </a:extLst>
          </p:cNvPr>
          <p:cNvSpPr/>
          <p:nvPr/>
        </p:nvSpPr>
        <p:spPr>
          <a:xfrm>
            <a:off x="5184559" y="5149049"/>
            <a:ext cx="813816" cy="8686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36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1">
            <a:extLst>
              <a:ext uri="{FF2B5EF4-FFF2-40B4-BE49-F238E27FC236}">
                <a16:creationId xmlns:a16="http://schemas.microsoft.com/office/drawing/2014/main" id="{34A96800-2D26-ABA1-D3F8-D3DF488891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758" y="4091048"/>
            <a:ext cx="1205804" cy="12579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884903" y="1372796"/>
            <a:ext cx="10972800" cy="4889981"/>
          </a:xfrm>
          <a:prstGeom prst="rect">
            <a:avLst/>
          </a:prstGeom>
        </p:spPr>
        <p:txBody>
          <a:bodyPr>
            <a:noAutofit/>
          </a:bodyPr>
          <a:lstStyle>
            <a:lvl2pPr marL="742950" indent="-285750"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baseline="0"/>
            </a:lvl2pPr>
            <a:lvl3pPr marL="1143000" indent="-228600">
              <a:buClr>
                <a:schemeClr val="accent3"/>
              </a:buClr>
              <a:buSzPct val="50000"/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>
              <a:buSzPct val="10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sz="2000" dirty="0"/>
              <a:t>Trolley bus:		</a:t>
            </a:r>
          </a:p>
          <a:p>
            <a:pPr lvl="0"/>
            <a:r>
              <a:rPr lang="en-US" sz="2000" dirty="0"/>
              <a:t>				</a:t>
            </a:r>
            <a:r>
              <a:rPr lang="en-US" sz="2000" u="sng" dirty="0"/>
              <a:t>electric bus</a:t>
            </a:r>
            <a:r>
              <a:rPr lang="en-US" sz="2000" dirty="0"/>
              <a:t> that draws power from dual </a:t>
            </a:r>
            <a:r>
              <a:rPr lang="en-US" sz="2000" u="sng" dirty="0"/>
              <a:t>overhead wires</a:t>
            </a:r>
            <a:r>
              <a:rPr lang="en-US" sz="2000" dirty="0"/>
              <a:t> using spring-					loaded trolley poles (Wikipedia)</a:t>
            </a:r>
          </a:p>
          <a:p>
            <a:pPr lvl="0"/>
            <a:endParaRPr lang="en-US" sz="2000" dirty="0"/>
          </a:p>
          <a:p>
            <a:pPr lvl="0"/>
            <a:r>
              <a:rPr lang="en-US" sz="2000" dirty="0"/>
              <a:t>IMC:			</a:t>
            </a:r>
          </a:p>
          <a:p>
            <a:pPr lvl="0"/>
            <a:r>
              <a:rPr lang="en-US" sz="2000" dirty="0"/>
              <a:t>				In Motion Charging</a:t>
            </a:r>
          </a:p>
          <a:p>
            <a:pPr lvl="0"/>
            <a:endParaRPr lang="en-US" sz="2000" dirty="0"/>
          </a:p>
          <a:p>
            <a:pPr lvl="0"/>
            <a:r>
              <a:rPr lang="en-US" sz="2000" dirty="0"/>
              <a:t>IMC buses charge traction batteries “</a:t>
            </a:r>
            <a:r>
              <a:rPr lang="en-US" sz="2000" dirty="0" err="1"/>
              <a:t>en</a:t>
            </a:r>
            <a:r>
              <a:rPr lang="en-US" sz="2000"/>
              <a:t> route” enabling off-wire operation for long distances. </a:t>
            </a:r>
          </a:p>
          <a:p>
            <a:pPr lvl="0"/>
            <a:r>
              <a:rPr lang="en-US" sz="2000"/>
              <a:t>Additional charging options: depot (e.g. using standard CCS connector)</a:t>
            </a:r>
          </a:p>
          <a:p>
            <a:pPr lvl="0"/>
            <a:endParaRPr lang="en-US" sz="2000"/>
          </a:p>
          <a:p>
            <a:pPr lvl="0"/>
            <a:r>
              <a:rPr lang="en-US" sz="2000"/>
              <a:t>A well-designed IMC system allows to simplify infrastructure (reduce overhead by 70%). Outskirts and additional routes can be served without wire.</a:t>
            </a:r>
          </a:p>
        </p:txBody>
      </p:sp>
    </p:spTree>
    <p:extLst>
      <p:ext uri="{BB962C8B-B14F-4D97-AF65-F5344CB8AC3E}">
        <p14:creationId xmlns:p14="http://schemas.microsoft.com/office/powerpoint/2010/main" val="37621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8364" y="139149"/>
            <a:ext cx="11380236" cy="926171"/>
          </a:xfrm>
        </p:spPr>
        <p:txBody>
          <a:bodyPr/>
          <a:lstStyle/>
          <a:p>
            <a:r>
              <a:rPr lang="pl-PL" sz="3700"/>
              <a:t>Batteries used in Gdynia trolleybuses</a:t>
            </a:r>
            <a:br>
              <a:rPr lang="pl-PL" sz="3300"/>
            </a:br>
            <a:br>
              <a:rPr lang="pl-PL" sz="2400" b="1"/>
            </a:br>
            <a:endParaRPr lang="pl-PL" sz="2400" b="1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234" y="1421294"/>
            <a:ext cx="2964086" cy="1976057"/>
          </a:xfrm>
        </p:spPr>
      </p:pic>
      <p:pic>
        <p:nvPicPr>
          <p:cNvPr id="3074" name="Picture 2" descr="Znalezione obrazy dla zapytania Solaris Trollino Gdyni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0916" y="3584791"/>
            <a:ext cx="3425689" cy="256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zawartości 2"/>
          <p:cNvSpPr txBox="1">
            <a:spLocks/>
          </p:cNvSpPr>
          <p:nvPr/>
        </p:nvSpPr>
        <p:spPr>
          <a:xfrm>
            <a:off x="353560" y="1286008"/>
            <a:ext cx="11684559" cy="5665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Tx/>
              <a:buNone/>
              <a:defRPr/>
            </a:pPr>
            <a:r>
              <a:rPr lang="pl-PL" sz="2000" b="1">
                <a:solidFill>
                  <a:srgbClr val="92D050"/>
                </a:solidFill>
              </a:rPr>
              <a:t>Ni-Cd battery</a:t>
            </a:r>
          </a:p>
          <a:p>
            <a:pPr>
              <a:defRPr/>
            </a:pPr>
            <a:r>
              <a:rPr lang="pl-PL" sz="2000"/>
              <a:t>capacity: </a:t>
            </a:r>
            <a:r>
              <a:rPr lang="pl-PL" sz="2000" b="1"/>
              <a:t>6-16 kWh</a:t>
            </a:r>
          </a:p>
          <a:p>
            <a:pPr>
              <a:defRPr/>
            </a:pPr>
            <a:r>
              <a:rPr lang="pl-PL" sz="2000"/>
              <a:t>range: </a:t>
            </a:r>
            <a:r>
              <a:rPr lang="pl-PL" sz="2000" b="1"/>
              <a:t>3-5 km</a:t>
            </a:r>
          </a:p>
          <a:p>
            <a:pPr marL="0" indent="0">
              <a:buNone/>
              <a:defRPr/>
            </a:pPr>
            <a:endParaRPr lang="pl-PL" sz="2000" b="1"/>
          </a:p>
          <a:p>
            <a:pPr>
              <a:buFontTx/>
              <a:buNone/>
              <a:defRPr/>
            </a:pPr>
            <a:r>
              <a:rPr lang="pl-PL" sz="2000" b="1">
                <a:solidFill>
                  <a:srgbClr val="92D050"/>
                </a:solidFill>
              </a:rPr>
              <a:t>Li-Ion battery </a:t>
            </a:r>
          </a:p>
          <a:p>
            <a:pPr>
              <a:defRPr/>
            </a:pPr>
            <a:r>
              <a:rPr lang="pl-PL" sz="2000"/>
              <a:t>capacity: </a:t>
            </a:r>
            <a:r>
              <a:rPr lang="pl-PL" sz="2000" b="1"/>
              <a:t>27 &amp; 69 kWh</a:t>
            </a:r>
          </a:p>
          <a:p>
            <a:pPr>
              <a:defRPr/>
            </a:pPr>
            <a:r>
              <a:rPr lang="pl-PL" sz="2000"/>
              <a:t>range:  </a:t>
            </a:r>
            <a:r>
              <a:rPr lang="pl-PL" sz="2000" b="1"/>
              <a:t>ca.15 &amp; 30 km</a:t>
            </a:r>
          </a:p>
          <a:p>
            <a:pPr marL="0" indent="0">
              <a:buNone/>
              <a:defRPr/>
            </a:pPr>
            <a:endParaRPr lang="pl-PL" sz="2000" b="1"/>
          </a:p>
          <a:p>
            <a:pPr>
              <a:buFontTx/>
              <a:buNone/>
              <a:defRPr/>
            </a:pPr>
            <a:r>
              <a:rPr lang="pl-PL" sz="2000" b="1">
                <a:solidFill>
                  <a:srgbClr val="92D050"/>
                </a:solidFill>
              </a:rPr>
              <a:t>LiFePO4 battery</a:t>
            </a:r>
          </a:p>
          <a:p>
            <a:pPr>
              <a:defRPr/>
            </a:pPr>
            <a:r>
              <a:rPr lang="pl-PL" sz="2000"/>
              <a:t>capacity: </a:t>
            </a:r>
            <a:r>
              <a:rPr lang="pl-PL" sz="2000" b="1"/>
              <a:t>40 kWh</a:t>
            </a:r>
          </a:p>
          <a:p>
            <a:pPr>
              <a:defRPr/>
            </a:pPr>
            <a:r>
              <a:rPr lang="pl-PL" sz="2000"/>
              <a:t>range:  </a:t>
            </a:r>
            <a:r>
              <a:rPr lang="pl-PL" sz="2000" b="1"/>
              <a:t>ca. 20 km</a:t>
            </a:r>
          </a:p>
          <a:p>
            <a:pPr>
              <a:buFontTx/>
              <a:buNone/>
              <a:defRPr/>
            </a:pPr>
            <a:endParaRPr lang="pl-PL" sz="8000" b="1">
              <a:solidFill>
                <a:srgbClr val="92D050"/>
              </a:solidFill>
            </a:endParaRPr>
          </a:p>
          <a:p>
            <a:pPr marL="0" indent="0">
              <a:buNone/>
              <a:defRPr/>
            </a:pPr>
            <a:endParaRPr lang="pl-PL" sz="7200" b="1">
              <a:solidFill>
                <a:srgbClr val="00B0F0"/>
              </a:solidFill>
            </a:endParaRPr>
          </a:p>
          <a:p>
            <a:pPr algn="just">
              <a:buFontTx/>
              <a:buNone/>
              <a:defRPr/>
            </a:pPr>
            <a:endParaRPr lang="pl-PL" sz="8000"/>
          </a:p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42057A5-9143-4827-BF9C-815C42F547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929" y="905522"/>
            <a:ext cx="4381130" cy="2920753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CBFD4FDF-7FD0-4030-A3A6-1109BC153500}"/>
              </a:ext>
            </a:extLst>
          </p:cNvPr>
          <p:cNvSpPr/>
          <p:nvPr/>
        </p:nvSpPr>
        <p:spPr>
          <a:xfrm>
            <a:off x="7531223" y="4071710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pl-PL" sz="2000" b="1">
                <a:solidFill>
                  <a:srgbClr val="92D050"/>
                </a:solidFill>
                <a:latin typeface="+mj-lt"/>
              </a:rPr>
              <a:t>LTO battery </a:t>
            </a:r>
          </a:p>
          <a:p>
            <a:pPr>
              <a:defRPr/>
            </a:pPr>
            <a:r>
              <a:rPr lang="pl-PL" sz="2000">
                <a:solidFill>
                  <a:srgbClr val="92D050"/>
                </a:solidFill>
                <a:latin typeface="+mj-lt"/>
              </a:rPr>
              <a:t>► </a:t>
            </a:r>
            <a:r>
              <a:rPr lang="pl-PL" sz="2000">
                <a:latin typeface="+mj-lt"/>
              </a:rPr>
              <a:t>capacity:</a:t>
            </a:r>
          </a:p>
          <a:p>
            <a:pPr>
              <a:defRPr/>
            </a:pPr>
            <a:r>
              <a:rPr lang="pl-PL" sz="2000">
                <a:latin typeface="+mj-lt"/>
              </a:rPr>
              <a:t> </a:t>
            </a:r>
            <a:r>
              <a:rPr lang="pl-PL" sz="2000" b="1">
                <a:latin typeface="+mj-lt"/>
              </a:rPr>
              <a:t>58 (12m) &amp; 87 kWh (18m) </a:t>
            </a:r>
          </a:p>
          <a:p>
            <a:pPr>
              <a:defRPr/>
            </a:pPr>
            <a:endParaRPr lang="pl-PL" sz="2000" b="1">
              <a:latin typeface="+mj-lt"/>
            </a:endParaRPr>
          </a:p>
          <a:p>
            <a:pPr>
              <a:defRPr/>
            </a:pPr>
            <a:r>
              <a:rPr lang="pl-PL" sz="2000">
                <a:solidFill>
                  <a:srgbClr val="92D050"/>
                </a:solidFill>
                <a:latin typeface="+mj-lt"/>
              </a:rPr>
              <a:t>►</a:t>
            </a:r>
            <a:r>
              <a:rPr lang="pl-PL" sz="2000">
                <a:latin typeface="+mj-lt"/>
              </a:rPr>
              <a:t>range:  </a:t>
            </a:r>
            <a:r>
              <a:rPr lang="pl-PL" sz="2000" b="1">
                <a:latin typeface="+mj-lt"/>
              </a:rPr>
              <a:t>ca. 35 km</a:t>
            </a:r>
          </a:p>
        </p:txBody>
      </p:sp>
    </p:spTree>
    <p:extLst>
      <p:ext uri="{BB962C8B-B14F-4D97-AF65-F5344CB8AC3E}">
        <p14:creationId xmlns:p14="http://schemas.microsoft.com/office/powerpoint/2010/main" val="2944683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A63473-B84D-7A65-F212-D3826EEF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A6E291-D4D4-E817-EF49-FB0DB642B2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0F49EBE-2D2D-9CF5-B244-D3BA4B7D11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1E546AE-2971-BAA0-4C4A-9302A6FA2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E17DE-7687-4D7C-84A0-D7B7D2E840BE}" type="slidenum">
              <a:rPr lang="pl-PL" smtClean="0"/>
              <a:t>41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B078C44-6484-7B25-48DE-9632A5C210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768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376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ACEC6B-302B-3CA9-A56C-EB991F936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/>
              <a:t>IMC in use - regular off </a:t>
            </a:r>
            <a:r>
              <a:rPr lang="pl-PL" sz="2800" err="1"/>
              <a:t>wire</a:t>
            </a:r>
            <a:r>
              <a:rPr lang="pl-PL" sz="2800"/>
              <a:t> </a:t>
            </a:r>
            <a:r>
              <a:rPr lang="pl-PL" sz="2800" err="1"/>
              <a:t>operation</a:t>
            </a:r>
            <a:r>
              <a:rPr lang="pl-PL" sz="2800"/>
              <a:t> in </a:t>
            </a:r>
            <a:r>
              <a:rPr lang="pl-PL" sz="2800" err="1"/>
              <a:t>gdynia</a:t>
            </a:r>
            <a:br>
              <a:rPr lang="pl-PL" sz="2800"/>
            </a:br>
            <a:r>
              <a:rPr lang="pl-PL" sz="2800"/>
              <a:t>50 % of the lines are extended (9 of 18)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8B8C941-60A0-DBE6-E745-9F2E021B2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E17DE-7687-4D7C-84A0-D7B7D2E840BE}" type="slidenum">
              <a:rPr lang="pl-PL" smtClean="0"/>
              <a:t>42</a:t>
            </a:fld>
            <a:endParaRPr lang="pl-PL"/>
          </a:p>
        </p:txBody>
      </p:sp>
      <p:pic>
        <p:nvPicPr>
          <p:cNvPr id="6" name="Symbol zastępczy zawartości 5" descr="P1000416.JPG">
            <a:extLst>
              <a:ext uri="{FF2B5EF4-FFF2-40B4-BE49-F238E27FC236}">
                <a16:creationId xmlns:a16="http://schemas.microsoft.com/office/drawing/2014/main" id="{B2A86420-A700-F734-BACE-87E2D24970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74907" y="1608194"/>
            <a:ext cx="3907367" cy="293052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2" descr="Znalezione obrazy dla zapytania zdjęcia fikakowo trolejbusy Gdynia">
            <a:extLst>
              <a:ext uri="{FF2B5EF4-FFF2-40B4-BE49-F238E27FC236}">
                <a16:creationId xmlns:a16="http://schemas.microsoft.com/office/drawing/2014/main" id="{3E6E350F-35C4-7F71-87D1-175EF04D919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9" y="1662567"/>
            <a:ext cx="4395788" cy="29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ymbol zastępczy zawartości 2">
            <a:extLst>
              <a:ext uri="{FF2B5EF4-FFF2-40B4-BE49-F238E27FC236}">
                <a16:creationId xmlns:a16="http://schemas.microsoft.com/office/drawing/2014/main" id="{6A1199CD-2E37-DFE0-AD09-C057615E6325}"/>
              </a:ext>
            </a:extLst>
          </p:cNvPr>
          <p:cNvPicPr>
            <a:picLocks noGrp="1"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8206" y="4761822"/>
            <a:ext cx="3592754" cy="201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4C69789D-29B5-2C6A-BD1A-FA757B2AC72A}"/>
              </a:ext>
            </a:extLst>
          </p:cNvPr>
          <p:cNvSpPr/>
          <p:nvPr/>
        </p:nvSpPr>
        <p:spPr>
          <a:xfrm>
            <a:off x="6674907" y="5071103"/>
            <a:ext cx="4194314" cy="1401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Automatic lowering and raising  of current collectors</a:t>
            </a:r>
            <a:endParaRPr lang="pl-PL" sz="240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21386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Other european imc lighthoue examples</a:t>
            </a:r>
            <a:endParaRPr lang="en-US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884903" y="1372796"/>
            <a:ext cx="10972800" cy="4889981"/>
          </a:xfrm>
          <a:prstGeom prst="rect">
            <a:avLst/>
          </a:prstGeom>
        </p:spPr>
        <p:txBody>
          <a:bodyPr/>
          <a:lstStyle>
            <a:lvl2pPr marL="742950" indent="-28575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baseline="0"/>
            </a:lvl2pPr>
            <a:lvl3pPr marL="1143000" indent="-228600">
              <a:buClr>
                <a:schemeClr val="accent1"/>
              </a:buClr>
              <a:buSzPct val="50000"/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endParaRPr lang="pl-PL"/>
          </a:p>
          <a:p>
            <a:pPr lvl="1"/>
            <a:r>
              <a:rPr lang="pl-PL"/>
              <a:t>Biel, Switzerland</a:t>
            </a:r>
          </a:p>
          <a:p>
            <a:pPr lvl="1"/>
            <a:endParaRPr lang="pl-PL"/>
          </a:p>
          <a:p>
            <a:pPr lvl="1"/>
            <a:r>
              <a:rPr lang="pl-PL"/>
              <a:t>Solingen, Germany</a:t>
            </a:r>
          </a:p>
          <a:p>
            <a:pPr lvl="1"/>
            <a:endParaRPr lang="pl-PL"/>
          </a:p>
          <a:p>
            <a:pPr lvl="1"/>
            <a:r>
              <a:rPr lang="pl-PL"/>
              <a:t>Cagliari, Italy</a:t>
            </a:r>
          </a:p>
          <a:p>
            <a:pPr lvl="1"/>
            <a:endParaRPr lang="pl-PL"/>
          </a:p>
          <a:p>
            <a:pPr lvl="1"/>
            <a:r>
              <a:rPr lang="pl-PL"/>
              <a:t>Prague, the Czech Republic</a:t>
            </a:r>
          </a:p>
          <a:p>
            <a:pPr marL="457200" lvl="1" indent="0">
              <a:buNone/>
            </a:pPr>
            <a:endParaRPr lang="pl-PL"/>
          </a:p>
          <a:p>
            <a:pPr lvl="1"/>
            <a:r>
              <a:rPr lang="pl-PL"/>
              <a:t>Arnhem, the Netherlands</a:t>
            </a:r>
          </a:p>
          <a:p>
            <a:pPr marL="457200" lvl="1" indent="0"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47485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Take aways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189850" y="2121733"/>
            <a:ext cx="10002149" cy="4259815"/>
          </a:xfrm>
        </p:spPr>
        <p:txBody>
          <a:bodyPr>
            <a:normAutofit/>
          </a:bodyPr>
          <a:lstStyle/>
          <a:p>
            <a:r>
              <a:rPr lang="en-US"/>
              <a:t>Energy = Power x Time</a:t>
            </a:r>
          </a:p>
          <a:p>
            <a:r>
              <a:rPr lang="en-US"/>
              <a:t>Electrification requires Power and Space</a:t>
            </a:r>
          </a:p>
          <a:p>
            <a:r>
              <a:rPr lang="en-US"/>
              <a:t>IMC buses carry passengers not batteries (low power, less space)</a:t>
            </a:r>
          </a:p>
          <a:p>
            <a:r>
              <a:rPr lang="en-US"/>
              <a:t>IMC buses can re-wire automatically</a:t>
            </a:r>
          </a:p>
          <a:p>
            <a:r>
              <a:rPr lang="en-US"/>
              <a:t>Mixed use of IMC infrastructure is possible (observe standards)</a:t>
            </a:r>
          </a:p>
          <a:p>
            <a:r>
              <a:rPr lang="en-US"/>
              <a:t>IMC: key technology to help remove roadblocks to electrification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636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059684" y="2998254"/>
            <a:ext cx="6273800" cy="1635876"/>
          </a:xfrm>
        </p:spPr>
        <p:txBody>
          <a:bodyPr>
            <a:normAutofit/>
          </a:bodyPr>
          <a:lstStyle/>
          <a:p>
            <a:r>
              <a:rPr lang="en-US"/>
              <a:t>QUESTIONS?</a:t>
            </a:r>
          </a:p>
        </p:txBody>
      </p:sp>
      <p:pic>
        <p:nvPicPr>
          <p:cNvPr id="5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B1B05CCC-149D-7730-1AA5-C5690DB818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66" y="6046900"/>
            <a:ext cx="895310" cy="3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449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103" y="4920916"/>
            <a:ext cx="399288" cy="3992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kiepe-group.com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716" y="5649950"/>
            <a:ext cx="464062" cy="464062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003052" y="5720974"/>
            <a:ext cx="3865562" cy="399288"/>
          </a:xfrm>
        </p:spPr>
        <p:txBody>
          <a:bodyPr>
            <a:normAutofit fontScale="62500" lnSpcReduction="20000"/>
          </a:bodyPr>
          <a:lstStyle/>
          <a:p>
            <a:r>
              <a:rPr lang="en-GB"/>
              <a:t>klauspeter.canavan@kiepe-group.com</a:t>
            </a:r>
          </a:p>
        </p:txBody>
      </p:sp>
      <p:pic>
        <p:nvPicPr>
          <p:cNvPr id="4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6230BD1C-E97F-5A8E-1D95-FA56B20993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2377" y="728510"/>
            <a:ext cx="1336261" cy="461010"/>
          </a:xfrm>
          <a:prstGeom prst="rect">
            <a:avLst/>
          </a:prstGeom>
        </p:spPr>
      </p:pic>
      <p:pic>
        <p:nvPicPr>
          <p:cNvPr id="5" name="Grafik 8">
            <a:extLst>
              <a:ext uri="{FF2B5EF4-FFF2-40B4-BE49-F238E27FC236}">
                <a16:creationId xmlns:a16="http://schemas.microsoft.com/office/drawing/2014/main" id="{1167DB47-0F20-78FA-5CCF-CCAB942275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428" y="2738468"/>
            <a:ext cx="3081337" cy="203419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730A990-3953-27D1-C2E2-4DD0C0FFCAF8}"/>
              </a:ext>
            </a:extLst>
          </p:cNvPr>
          <p:cNvSpPr txBox="1"/>
          <p:nvPr/>
        </p:nvSpPr>
        <p:spPr>
          <a:xfrm>
            <a:off x="8078096" y="2709127"/>
            <a:ext cx="787241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l-PL" altLang="de-DE" sz="2200" b="1">
                <a:latin typeface="+mj-lt"/>
              </a:rPr>
              <a:t>trolleymotion.eu</a:t>
            </a:r>
          </a:p>
          <a:p>
            <a:pPr marL="0" indent="0">
              <a:spcAft>
                <a:spcPts val="600"/>
              </a:spcAft>
              <a:buNone/>
            </a:pPr>
            <a:endParaRPr lang="pl-PL" altLang="de-DE" sz="1500" b="1">
              <a:latin typeface="+mj-lt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l-PL" altLang="de-DE" sz="1500" b="1">
                <a:latin typeface="+mj-lt"/>
              </a:rPr>
              <a:t>woronowicz@trolleymotion.eu</a:t>
            </a:r>
            <a:endParaRPr lang="de-DE" altLang="de-DE" sz="1500" b="1">
              <a:latin typeface="+mj-lt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1A8DF807-4FB5-0040-918C-714977D164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587" y="2777693"/>
            <a:ext cx="399288" cy="399288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368868BE-F2CF-DA89-500A-B87B9256A7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587" y="3429000"/>
            <a:ext cx="464062" cy="46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15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The Physics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Energy = Power x Time</a:t>
            </a:r>
          </a:p>
        </p:txBody>
      </p:sp>
      <p:pic>
        <p:nvPicPr>
          <p:cNvPr id="6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68EEADA7-DB44-0DC8-0677-D8A3826978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66" y="6046900"/>
            <a:ext cx="895310" cy="30888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38C18C8-76D2-C8EA-4070-AAF6F490965D}"/>
              </a:ext>
            </a:extLst>
          </p:cNvPr>
          <p:cNvGrpSpPr/>
          <p:nvPr/>
        </p:nvGrpSpPr>
        <p:grpSpPr>
          <a:xfrm>
            <a:off x="1212356" y="5363919"/>
            <a:ext cx="1727004" cy="1200329"/>
            <a:chOff x="1212356" y="5363919"/>
            <a:chExt cx="1727004" cy="1200329"/>
          </a:xfrm>
        </p:grpSpPr>
        <p:cxnSp>
          <p:nvCxnSpPr>
            <p:cNvPr id="4" name="Gerade Verbindung mit Pfeil 103">
              <a:extLst>
                <a:ext uri="{FF2B5EF4-FFF2-40B4-BE49-F238E27FC236}">
                  <a16:creationId xmlns:a16="http://schemas.microsoft.com/office/drawing/2014/main" id="{2AACBA79-EA30-841E-4D89-D890AC0D9460}"/>
                </a:ext>
              </a:extLst>
            </p:cNvPr>
            <p:cNvCxnSpPr/>
            <p:nvPr/>
          </p:nvCxnSpPr>
          <p:spPr bwMode="auto">
            <a:xfrm>
              <a:off x="1212356" y="5401175"/>
              <a:ext cx="1727004" cy="0"/>
            </a:xfrm>
            <a:prstGeom prst="straightConnector1">
              <a:avLst/>
            </a:prstGeom>
            <a:solidFill>
              <a:srgbClr val="99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Textfeld 106">
              <a:extLst>
                <a:ext uri="{FF2B5EF4-FFF2-40B4-BE49-F238E27FC236}">
                  <a16:creationId xmlns:a16="http://schemas.microsoft.com/office/drawing/2014/main" id="{F752B60C-26D5-1CA9-EC17-BC5895D04DC4}"/>
                </a:ext>
              </a:extLst>
            </p:cNvPr>
            <p:cNvSpPr txBox="1"/>
            <p:nvPr/>
          </p:nvSpPr>
          <p:spPr>
            <a:xfrm>
              <a:off x="1402837" y="5363919"/>
              <a:ext cx="121860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3600" b="1">
                  <a:solidFill>
                    <a:srgbClr val="FFC000"/>
                  </a:solidFill>
                  <a:latin typeface="+mj-lt"/>
                </a:rPr>
                <a:t>Time</a:t>
              </a:r>
            </a:p>
            <a:p>
              <a:pPr algn="ctr"/>
              <a:r>
                <a:rPr lang="de-DE" sz="3600" b="1">
                  <a:solidFill>
                    <a:srgbClr val="FFC000"/>
                  </a:solidFill>
                  <a:latin typeface="+mj-lt"/>
                </a:rPr>
                <a:t>[h]</a:t>
              </a:r>
            </a:p>
          </p:txBody>
        </p:sp>
      </p:grpSp>
      <p:sp>
        <p:nvSpPr>
          <p:cNvPr id="7" name="Träne 124">
            <a:extLst>
              <a:ext uri="{FF2B5EF4-FFF2-40B4-BE49-F238E27FC236}">
                <a16:creationId xmlns:a16="http://schemas.microsoft.com/office/drawing/2014/main" id="{F8B4D22A-96BF-398A-D576-97492E99CC87}"/>
              </a:ext>
            </a:extLst>
          </p:cNvPr>
          <p:cNvSpPr/>
          <p:nvPr/>
        </p:nvSpPr>
        <p:spPr bwMode="auto">
          <a:xfrm>
            <a:off x="1212356" y="3516783"/>
            <a:ext cx="1727004" cy="1727004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2584DC-DE1F-27D2-980D-DFD06723B970}"/>
              </a:ext>
            </a:extLst>
          </p:cNvPr>
          <p:cNvGrpSpPr/>
          <p:nvPr/>
        </p:nvGrpSpPr>
        <p:grpSpPr>
          <a:xfrm>
            <a:off x="3280729" y="3516780"/>
            <a:ext cx="1632642" cy="1727004"/>
            <a:chOff x="3280729" y="3516780"/>
            <a:chExt cx="1632642" cy="1727004"/>
          </a:xfrm>
        </p:grpSpPr>
        <p:cxnSp>
          <p:nvCxnSpPr>
            <p:cNvPr id="8" name="Gerade Verbindung mit Pfeil 103">
              <a:extLst>
                <a:ext uri="{FF2B5EF4-FFF2-40B4-BE49-F238E27FC236}">
                  <a16:creationId xmlns:a16="http://schemas.microsoft.com/office/drawing/2014/main" id="{4EE78B9B-16A0-BE15-02C4-EE77A68C130D}"/>
                </a:ext>
              </a:extLst>
            </p:cNvPr>
            <p:cNvCxnSpPr/>
            <p:nvPr/>
          </p:nvCxnSpPr>
          <p:spPr bwMode="auto">
            <a:xfrm>
              <a:off x="3280729" y="3516780"/>
              <a:ext cx="0" cy="1727004"/>
            </a:xfrm>
            <a:prstGeom prst="straightConnector1">
              <a:avLst/>
            </a:prstGeom>
            <a:solidFill>
              <a:srgbClr val="99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feld 107">
              <a:extLst>
                <a:ext uri="{FF2B5EF4-FFF2-40B4-BE49-F238E27FC236}">
                  <a16:creationId xmlns:a16="http://schemas.microsoft.com/office/drawing/2014/main" id="{F2B47A22-B672-CBB5-24EF-8B6280E48520}"/>
                </a:ext>
              </a:extLst>
            </p:cNvPr>
            <p:cNvSpPr txBox="1"/>
            <p:nvPr/>
          </p:nvSpPr>
          <p:spPr>
            <a:xfrm>
              <a:off x="3364549" y="3780117"/>
              <a:ext cx="154882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C000"/>
                  </a:solidFill>
                  <a:latin typeface="+mj-lt"/>
                </a:rPr>
                <a:t>Power</a:t>
              </a:r>
            </a:p>
            <a:p>
              <a:pPr algn="ctr"/>
              <a:r>
                <a:rPr lang="en-US" sz="3600" b="1">
                  <a:solidFill>
                    <a:srgbClr val="FFC000"/>
                  </a:solidFill>
                  <a:latin typeface="+mj-lt"/>
                </a:rPr>
                <a:t>[W]</a:t>
              </a:r>
            </a:p>
          </p:txBody>
        </p:sp>
      </p:grpSp>
      <p:sp>
        <p:nvSpPr>
          <p:cNvPr id="14" name="Textfeld 107">
            <a:extLst>
              <a:ext uri="{FF2B5EF4-FFF2-40B4-BE49-F238E27FC236}">
                <a16:creationId xmlns:a16="http://schemas.microsoft.com/office/drawing/2014/main" id="{49A1036A-1C20-7449-E0ED-7AD1E9CDD8A1}"/>
              </a:ext>
            </a:extLst>
          </p:cNvPr>
          <p:cNvSpPr txBox="1"/>
          <p:nvPr/>
        </p:nvSpPr>
        <p:spPr>
          <a:xfrm>
            <a:off x="1306380" y="3656829"/>
            <a:ext cx="1717138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C000"/>
                </a:solidFill>
                <a:latin typeface="+mj-lt"/>
              </a:rPr>
              <a:t>Energy</a:t>
            </a:r>
          </a:p>
          <a:p>
            <a:pPr algn="ctr"/>
            <a:r>
              <a:rPr lang="en-US" sz="3600" b="1">
                <a:solidFill>
                  <a:srgbClr val="FFC000"/>
                </a:solidFill>
                <a:latin typeface="+mj-lt"/>
              </a:rPr>
              <a:t>[Wh]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035E783-F05A-AEB8-35EA-0C5A89972051}"/>
              </a:ext>
            </a:extLst>
          </p:cNvPr>
          <p:cNvSpPr txBox="1">
            <a:spLocks/>
          </p:cNvSpPr>
          <p:nvPr/>
        </p:nvSpPr>
        <p:spPr>
          <a:xfrm>
            <a:off x="2189851" y="2781542"/>
            <a:ext cx="7128810" cy="577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kern="120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15000"/>
              <a:buFont typeface="Arial" panose="020B0604020202020204" pitchFamily="34" charset="0"/>
              <a:buChar char="•"/>
              <a:defRPr sz="2400" b="0" i="0" kern="1200" baseline="0">
                <a:solidFill>
                  <a:srgbClr val="004047"/>
                </a:solidFill>
                <a:latin typeface="Century Gothic"/>
                <a:ea typeface="+mn-ea"/>
                <a:cs typeface="Century Gothic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SzPct val="100000"/>
              <a:buFont typeface="Courier New" panose="02070309020205020404" pitchFamily="49" charset="0"/>
              <a:buChar char="o"/>
              <a:defRPr sz="2000" b="0" i="0" kern="1200">
                <a:solidFill>
                  <a:srgbClr val="004047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15000"/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What is the difference between kW and kWh?</a:t>
            </a:r>
          </a:p>
        </p:txBody>
      </p:sp>
    </p:spTree>
    <p:extLst>
      <p:ext uri="{BB962C8B-B14F-4D97-AF65-F5344CB8AC3E}">
        <p14:creationId xmlns:p14="http://schemas.microsoft.com/office/powerpoint/2010/main" val="395219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7C8ABE-6083-7E08-E801-FC5EC248C0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7264" y="3003008"/>
            <a:ext cx="1155112" cy="205174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47CCF1-245B-ADB4-B546-6913A177ECF8}"/>
              </a:ext>
            </a:extLst>
          </p:cNvPr>
          <p:cNvGrpSpPr/>
          <p:nvPr/>
        </p:nvGrpSpPr>
        <p:grpSpPr>
          <a:xfrm>
            <a:off x="1539344" y="3410285"/>
            <a:ext cx="661301" cy="1334908"/>
            <a:chOff x="1546267" y="3405324"/>
            <a:chExt cx="661301" cy="1334908"/>
          </a:xfrm>
        </p:grpSpPr>
        <p:sp>
          <p:nvSpPr>
            <p:cNvPr id="7" name="Träne 80">
              <a:extLst>
                <a:ext uri="{FF2B5EF4-FFF2-40B4-BE49-F238E27FC236}">
                  <a16:creationId xmlns:a16="http://schemas.microsoft.com/office/drawing/2014/main" id="{5B937394-B4A2-10D3-688F-9D8A2A5E7DCE}"/>
                </a:ext>
              </a:extLst>
            </p:cNvPr>
            <p:cNvSpPr/>
            <p:nvPr/>
          </p:nvSpPr>
          <p:spPr bwMode="auto">
            <a:xfrm>
              <a:off x="1546267" y="3847179"/>
              <a:ext cx="209302" cy="209302"/>
            </a:xfrm>
            <a:prstGeom prst="teardrop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8" name="Träne 81">
              <a:extLst>
                <a:ext uri="{FF2B5EF4-FFF2-40B4-BE49-F238E27FC236}">
                  <a16:creationId xmlns:a16="http://schemas.microsoft.com/office/drawing/2014/main" id="{B5364CD9-4031-6F80-5E69-AB4E99FF73B8}"/>
                </a:ext>
              </a:extLst>
            </p:cNvPr>
            <p:cNvSpPr/>
            <p:nvPr/>
          </p:nvSpPr>
          <p:spPr bwMode="auto">
            <a:xfrm>
              <a:off x="1770667" y="3847179"/>
              <a:ext cx="209302" cy="209302"/>
            </a:xfrm>
            <a:prstGeom prst="teardrop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9" name="Träne 82">
              <a:extLst>
                <a:ext uri="{FF2B5EF4-FFF2-40B4-BE49-F238E27FC236}">
                  <a16:creationId xmlns:a16="http://schemas.microsoft.com/office/drawing/2014/main" id="{00B775E3-A30A-B3F6-2832-91516F7B10E1}"/>
                </a:ext>
              </a:extLst>
            </p:cNvPr>
            <p:cNvSpPr/>
            <p:nvPr/>
          </p:nvSpPr>
          <p:spPr bwMode="auto">
            <a:xfrm>
              <a:off x="1995067" y="3847179"/>
              <a:ext cx="209302" cy="209302"/>
            </a:xfrm>
            <a:prstGeom prst="teardrop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0" name="Träne 83">
              <a:extLst>
                <a:ext uri="{FF2B5EF4-FFF2-40B4-BE49-F238E27FC236}">
                  <a16:creationId xmlns:a16="http://schemas.microsoft.com/office/drawing/2014/main" id="{DF7B049D-C2E9-56CA-95EB-2EBDA10282F2}"/>
                </a:ext>
              </a:extLst>
            </p:cNvPr>
            <p:cNvSpPr/>
            <p:nvPr/>
          </p:nvSpPr>
          <p:spPr bwMode="auto">
            <a:xfrm>
              <a:off x="1546267" y="4072260"/>
              <a:ext cx="209302" cy="209302"/>
            </a:xfrm>
            <a:prstGeom prst="teardrop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1" name="Träne 84">
              <a:extLst>
                <a:ext uri="{FF2B5EF4-FFF2-40B4-BE49-F238E27FC236}">
                  <a16:creationId xmlns:a16="http://schemas.microsoft.com/office/drawing/2014/main" id="{D4D3CE80-4CF2-7BB5-D6E4-C20BFB44392B}"/>
                </a:ext>
              </a:extLst>
            </p:cNvPr>
            <p:cNvSpPr/>
            <p:nvPr/>
          </p:nvSpPr>
          <p:spPr bwMode="auto">
            <a:xfrm>
              <a:off x="1770667" y="4072260"/>
              <a:ext cx="209302" cy="209302"/>
            </a:xfrm>
            <a:prstGeom prst="teardrop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2" name="Träne 85">
              <a:extLst>
                <a:ext uri="{FF2B5EF4-FFF2-40B4-BE49-F238E27FC236}">
                  <a16:creationId xmlns:a16="http://schemas.microsoft.com/office/drawing/2014/main" id="{2FD93AC0-0C28-005B-A886-46E12571BC9A}"/>
                </a:ext>
              </a:extLst>
            </p:cNvPr>
            <p:cNvSpPr/>
            <p:nvPr/>
          </p:nvSpPr>
          <p:spPr bwMode="auto">
            <a:xfrm>
              <a:off x="1995067" y="4072260"/>
              <a:ext cx="209302" cy="209302"/>
            </a:xfrm>
            <a:prstGeom prst="teardrop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3" name="Träne 86">
              <a:extLst>
                <a:ext uri="{FF2B5EF4-FFF2-40B4-BE49-F238E27FC236}">
                  <a16:creationId xmlns:a16="http://schemas.microsoft.com/office/drawing/2014/main" id="{15EF98EE-8EFF-6EEA-9F6B-2C4963179D5B}"/>
                </a:ext>
              </a:extLst>
            </p:cNvPr>
            <p:cNvSpPr/>
            <p:nvPr/>
          </p:nvSpPr>
          <p:spPr bwMode="auto">
            <a:xfrm>
              <a:off x="1552797" y="3405324"/>
              <a:ext cx="209302" cy="209302"/>
            </a:xfrm>
            <a:prstGeom prst="teardrop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4" name="Träne 87">
              <a:extLst>
                <a:ext uri="{FF2B5EF4-FFF2-40B4-BE49-F238E27FC236}">
                  <a16:creationId xmlns:a16="http://schemas.microsoft.com/office/drawing/2014/main" id="{810C74D2-02DC-1217-9FD5-22CD86D58D8E}"/>
                </a:ext>
              </a:extLst>
            </p:cNvPr>
            <p:cNvSpPr/>
            <p:nvPr/>
          </p:nvSpPr>
          <p:spPr bwMode="auto">
            <a:xfrm>
              <a:off x="1774108" y="3405324"/>
              <a:ext cx="209302" cy="209302"/>
            </a:xfrm>
            <a:prstGeom prst="teardrop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5" name="Träne 92">
              <a:extLst>
                <a:ext uri="{FF2B5EF4-FFF2-40B4-BE49-F238E27FC236}">
                  <a16:creationId xmlns:a16="http://schemas.microsoft.com/office/drawing/2014/main" id="{59BE8367-A110-6DD1-1FA7-2688EAF52D2A}"/>
                </a:ext>
              </a:extLst>
            </p:cNvPr>
            <p:cNvSpPr/>
            <p:nvPr/>
          </p:nvSpPr>
          <p:spPr bwMode="auto">
            <a:xfrm>
              <a:off x="1998266" y="3405324"/>
              <a:ext cx="209302" cy="209302"/>
            </a:xfrm>
            <a:prstGeom prst="teardrop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6" name="Träne 93">
              <a:extLst>
                <a:ext uri="{FF2B5EF4-FFF2-40B4-BE49-F238E27FC236}">
                  <a16:creationId xmlns:a16="http://schemas.microsoft.com/office/drawing/2014/main" id="{02025470-1B08-2D10-8986-0B5E7DF72361}"/>
                </a:ext>
              </a:extLst>
            </p:cNvPr>
            <p:cNvSpPr/>
            <p:nvPr/>
          </p:nvSpPr>
          <p:spPr bwMode="auto">
            <a:xfrm>
              <a:off x="1548277" y="3630404"/>
              <a:ext cx="209302" cy="209302"/>
            </a:xfrm>
            <a:prstGeom prst="teardrop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" name="Träne 94">
              <a:extLst>
                <a:ext uri="{FF2B5EF4-FFF2-40B4-BE49-F238E27FC236}">
                  <a16:creationId xmlns:a16="http://schemas.microsoft.com/office/drawing/2014/main" id="{E690F514-FAB5-3674-64AA-6893D927A758}"/>
                </a:ext>
              </a:extLst>
            </p:cNvPr>
            <p:cNvSpPr/>
            <p:nvPr/>
          </p:nvSpPr>
          <p:spPr bwMode="auto">
            <a:xfrm>
              <a:off x="1772368" y="3630404"/>
              <a:ext cx="209302" cy="209302"/>
            </a:xfrm>
            <a:prstGeom prst="teardrop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" name="Träne 95">
              <a:extLst>
                <a:ext uri="{FF2B5EF4-FFF2-40B4-BE49-F238E27FC236}">
                  <a16:creationId xmlns:a16="http://schemas.microsoft.com/office/drawing/2014/main" id="{17562F7A-5630-50A8-4E35-D58EC562D374}"/>
                </a:ext>
              </a:extLst>
            </p:cNvPr>
            <p:cNvSpPr/>
            <p:nvPr/>
          </p:nvSpPr>
          <p:spPr bwMode="auto">
            <a:xfrm>
              <a:off x="1995067" y="3630404"/>
              <a:ext cx="209302" cy="209302"/>
            </a:xfrm>
            <a:prstGeom prst="teardrop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9" name="Träne 96">
              <a:extLst>
                <a:ext uri="{FF2B5EF4-FFF2-40B4-BE49-F238E27FC236}">
                  <a16:creationId xmlns:a16="http://schemas.microsoft.com/office/drawing/2014/main" id="{49C96AD3-EEC5-6BEC-4DF8-42F61A8680F8}"/>
                </a:ext>
              </a:extLst>
            </p:cNvPr>
            <p:cNvSpPr/>
            <p:nvPr/>
          </p:nvSpPr>
          <p:spPr bwMode="auto">
            <a:xfrm>
              <a:off x="1548495" y="4300602"/>
              <a:ext cx="209302" cy="209302"/>
            </a:xfrm>
            <a:prstGeom prst="teardrop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20" name="Träne 97">
              <a:extLst>
                <a:ext uri="{FF2B5EF4-FFF2-40B4-BE49-F238E27FC236}">
                  <a16:creationId xmlns:a16="http://schemas.microsoft.com/office/drawing/2014/main" id="{5A91C92D-B25C-F19B-CDBF-EC04C9B9FEF6}"/>
                </a:ext>
              </a:extLst>
            </p:cNvPr>
            <p:cNvSpPr/>
            <p:nvPr/>
          </p:nvSpPr>
          <p:spPr bwMode="auto">
            <a:xfrm>
              <a:off x="1773954" y="4300602"/>
              <a:ext cx="209302" cy="209302"/>
            </a:xfrm>
            <a:prstGeom prst="teardrop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21" name="Träne 98">
              <a:extLst>
                <a:ext uri="{FF2B5EF4-FFF2-40B4-BE49-F238E27FC236}">
                  <a16:creationId xmlns:a16="http://schemas.microsoft.com/office/drawing/2014/main" id="{38632580-D76F-9B66-A196-CB915A2E3E02}"/>
                </a:ext>
              </a:extLst>
            </p:cNvPr>
            <p:cNvSpPr/>
            <p:nvPr/>
          </p:nvSpPr>
          <p:spPr bwMode="auto">
            <a:xfrm>
              <a:off x="1995067" y="4300602"/>
              <a:ext cx="209302" cy="209302"/>
            </a:xfrm>
            <a:prstGeom prst="teardrop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22" name="Träne 99">
              <a:extLst>
                <a:ext uri="{FF2B5EF4-FFF2-40B4-BE49-F238E27FC236}">
                  <a16:creationId xmlns:a16="http://schemas.microsoft.com/office/drawing/2014/main" id="{087F5066-617C-6D42-029A-D8FCD8247C8E}"/>
                </a:ext>
              </a:extLst>
            </p:cNvPr>
            <p:cNvSpPr/>
            <p:nvPr/>
          </p:nvSpPr>
          <p:spPr bwMode="auto">
            <a:xfrm>
              <a:off x="1546453" y="4530930"/>
              <a:ext cx="209302" cy="209302"/>
            </a:xfrm>
            <a:prstGeom prst="teardrop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23" name="Träne 100">
              <a:extLst>
                <a:ext uri="{FF2B5EF4-FFF2-40B4-BE49-F238E27FC236}">
                  <a16:creationId xmlns:a16="http://schemas.microsoft.com/office/drawing/2014/main" id="{1D6164FD-64C8-2B07-C15C-94E966776158}"/>
                </a:ext>
              </a:extLst>
            </p:cNvPr>
            <p:cNvSpPr/>
            <p:nvPr/>
          </p:nvSpPr>
          <p:spPr bwMode="auto">
            <a:xfrm>
              <a:off x="1767566" y="4530930"/>
              <a:ext cx="209302" cy="209302"/>
            </a:xfrm>
            <a:prstGeom prst="teardrop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24" name="Träne 101">
              <a:extLst>
                <a:ext uri="{FF2B5EF4-FFF2-40B4-BE49-F238E27FC236}">
                  <a16:creationId xmlns:a16="http://schemas.microsoft.com/office/drawing/2014/main" id="{33F20A3D-8D67-6A33-EF37-CDD1577FD0C1}"/>
                </a:ext>
              </a:extLst>
            </p:cNvPr>
            <p:cNvSpPr/>
            <p:nvPr/>
          </p:nvSpPr>
          <p:spPr bwMode="auto">
            <a:xfrm>
              <a:off x="1989174" y="4530930"/>
              <a:ext cx="209302" cy="209302"/>
            </a:xfrm>
            <a:prstGeom prst="teardrop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000"/>
                </a:solidFill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the energy get to the bus?</a:t>
            </a:r>
          </a:p>
        </p:txBody>
      </p:sp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0A68C003-2F49-53FA-F8E7-426A5F82D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250013"/>
              </p:ext>
            </p:extLst>
          </p:nvPr>
        </p:nvGraphicFramePr>
        <p:xfrm>
          <a:off x="904004" y="1312349"/>
          <a:ext cx="5107289" cy="402336"/>
        </p:xfrm>
        <a:graphic>
          <a:graphicData uri="http://schemas.openxmlformats.org/drawingml/2006/table">
            <a:tbl>
              <a:tblPr firstRow="1" bandRow="1"/>
              <a:tblGrid>
                <a:gridCol w="5107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60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2400" b="1" i="0" u="none">
                          <a:solidFill>
                            <a:srgbClr val="FFC000"/>
                          </a:solidFill>
                          <a:latin typeface="+mj-lt"/>
                        </a:rPr>
                        <a:t>Battery discharge during the day</a:t>
                      </a:r>
                    </a:p>
                  </a:txBody>
                  <a:tcPr marL="0" marR="18288" marT="18288" marB="18288" anchor="b">
                    <a:lnL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9" name="Träne 80">
            <a:extLst>
              <a:ext uri="{FF2B5EF4-FFF2-40B4-BE49-F238E27FC236}">
                <a16:creationId xmlns:a16="http://schemas.microsoft.com/office/drawing/2014/main" id="{C6C71DCA-55E6-4641-2318-CA8CCC8A8AAC}"/>
              </a:ext>
            </a:extLst>
          </p:cNvPr>
          <p:cNvSpPr/>
          <p:nvPr/>
        </p:nvSpPr>
        <p:spPr bwMode="auto">
          <a:xfrm>
            <a:off x="1546267" y="3847179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0" name="Träne 81">
            <a:extLst>
              <a:ext uri="{FF2B5EF4-FFF2-40B4-BE49-F238E27FC236}">
                <a16:creationId xmlns:a16="http://schemas.microsoft.com/office/drawing/2014/main" id="{4028A607-EF3A-7586-17B5-1EA34793BD72}"/>
              </a:ext>
            </a:extLst>
          </p:cNvPr>
          <p:cNvSpPr/>
          <p:nvPr/>
        </p:nvSpPr>
        <p:spPr bwMode="auto">
          <a:xfrm>
            <a:off x="1770667" y="3847179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1" name="Träne 82">
            <a:extLst>
              <a:ext uri="{FF2B5EF4-FFF2-40B4-BE49-F238E27FC236}">
                <a16:creationId xmlns:a16="http://schemas.microsoft.com/office/drawing/2014/main" id="{6086EBAC-578D-211F-BACA-D5D507DBB291}"/>
              </a:ext>
            </a:extLst>
          </p:cNvPr>
          <p:cNvSpPr/>
          <p:nvPr/>
        </p:nvSpPr>
        <p:spPr bwMode="auto">
          <a:xfrm>
            <a:off x="1995067" y="3847179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2" name="Träne 83">
            <a:extLst>
              <a:ext uri="{FF2B5EF4-FFF2-40B4-BE49-F238E27FC236}">
                <a16:creationId xmlns:a16="http://schemas.microsoft.com/office/drawing/2014/main" id="{CCA90992-2F5B-9C85-FF8C-C2CA5BF533B3}"/>
              </a:ext>
            </a:extLst>
          </p:cNvPr>
          <p:cNvSpPr/>
          <p:nvPr/>
        </p:nvSpPr>
        <p:spPr bwMode="auto">
          <a:xfrm>
            <a:off x="1546267" y="4072260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3" name="Träne 84">
            <a:extLst>
              <a:ext uri="{FF2B5EF4-FFF2-40B4-BE49-F238E27FC236}">
                <a16:creationId xmlns:a16="http://schemas.microsoft.com/office/drawing/2014/main" id="{2E15CD1C-297E-0730-154E-6CBC86ADE2AC}"/>
              </a:ext>
            </a:extLst>
          </p:cNvPr>
          <p:cNvSpPr/>
          <p:nvPr/>
        </p:nvSpPr>
        <p:spPr bwMode="auto">
          <a:xfrm>
            <a:off x="1770667" y="4072260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4" name="Träne 85">
            <a:extLst>
              <a:ext uri="{FF2B5EF4-FFF2-40B4-BE49-F238E27FC236}">
                <a16:creationId xmlns:a16="http://schemas.microsoft.com/office/drawing/2014/main" id="{DCF711FA-F6BB-81B2-DD68-3290B0824650}"/>
              </a:ext>
            </a:extLst>
          </p:cNvPr>
          <p:cNvSpPr/>
          <p:nvPr/>
        </p:nvSpPr>
        <p:spPr bwMode="auto">
          <a:xfrm>
            <a:off x="1995067" y="4072260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5" name="Träne 86">
            <a:extLst>
              <a:ext uri="{FF2B5EF4-FFF2-40B4-BE49-F238E27FC236}">
                <a16:creationId xmlns:a16="http://schemas.microsoft.com/office/drawing/2014/main" id="{68BDC566-5ADE-1A97-9493-6040A279C071}"/>
              </a:ext>
            </a:extLst>
          </p:cNvPr>
          <p:cNvSpPr/>
          <p:nvPr/>
        </p:nvSpPr>
        <p:spPr bwMode="auto">
          <a:xfrm>
            <a:off x="1552797" y="3405324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6" name="Träne 87">
            <a:extLst>
              <a:ext uri="{FF2B5EF4-FFF2-40B4-BE49-F238E27FC236}">
                <a16:creationId xmlns:a16="http://schemas.microsoft.com/office/drawing/2014/main" id="{385F9392-BCE2-8560-6CBA-6DF500121125}"/>
              </a:ext>
            </a:extLst>
          </p:cNvPr>
          <p:cNvSpPr/>
          <p:nvPr/>
        </p:nvSpPr>
        <p:spPr bwMode="auto">
          <a:xfrm>
            <a:off x="1774108" y="3405324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7" name="Träne 92">
            <a:extLst>
              <a:ext uri="{FF2B5EF4-FFF2-40B4-BE49-F238E27FC236}">
                <a16:creationId xmlns:a16="http://schemas.microsoft.com/office/drawing/2014/main" id="{F97C7B65-A0F0-42CD-3838-25A2033182CC}"/>
              </a:ext>
            </a:extLst>
          </p:cNvPr>
          <p:cNvSpPr/>
          <p:nvPr/>
        </p:nvSpPr>
        <p:spPr bwMode="auto">
          <a:xfrm>
            <a:off x="1998266" y="3405324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8" name="Träne 93">
            <a:extLst>
              <a:ext uri="{FF2B5EF4-FFF2-40B4-BE49-F238E27FC236}">
                <a16:creationId xmlns:a16="http://schemas.microsoft.com/office/drawing/2014/main" id="{1FF359A4-2442-6E65-E724-A40A974C5238}"/>
              </a:ext>
            </a:extLst>
          </p:cNvPr>
          <p:cNvSpPr/>
          <p:nvPr/>
        </p:nvSpPr>
        <p:spPr bwMode="auto">
          <a:xfrm>
            <a:off x="1548277" y="3630404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9" name="Träne 94">
            <a:extLst>
              <a:ext uri="{FF2B5EF4-FFF2-40B4-BE49-F238E27FC236}">
                <a16:creationId xmlns:a16="http://schemas.microsoft.com/office/drawing/2014/main" id="{A461C26A-2706-8967-D665-7A6FB3ED8918}"/>
              </a:ext>
            </a:extLst>
          </p:cNvPr>
          <p:cNvSpPr/>
          <p:nvPr/>
        </p:nvSpPr>
        <p:spPr bwMode="auto">
          <a:xfrm>
            <a:off x="1772368" y="3630404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0" name="Träne 95">
            <a:extLst>
              <a:ext uri="{FF2B5EF4-FFF2-40B4-BE49-F238E27FC236}">
                <a16:creationId xmlns:a16="http://schemas.microsoft.com/office/drawing/2014/main" id="{33A34EDF-4457-B343-3FA0-811BF917B98D}"/>
              </a:ext>
            </a:extLst>
          </p:cNvPr>
          <p:cNvSpPr/>
          <p:nvPr/>
        </p:nvSpPr>
        <p:spPr bwMode="auto">
          <a:xfrm>
            <a:off x="1995067" y="3630404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1" name="Träne 96">
            <a:extLst>
              <a:ext uri="{FF2B5EF4-FFF2-40B4-BE49-F238E27FC236}">
                <a16:creationId xmlns:a16="http://schemas.microsoft.com/office/drawing/2014/main" id="{85659DB2-FB68-4A33-1148-788810A3CE30}"/>
              </a:ext>
            </a:extLst>
          </p:cNvPr>
          <p:cNvSpPr/>
          <p:nvPr/>
        </p:nvSpPr>
        <p:spPr bwMode="auto">
          <a:xfrm>
            <a:off x="1548495" y="4300602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2" name="Träne 97">
            <a:extLst>
              <a:ext uri="{FF2B5EF4-FFF2-40B4-BE49-F238E27FC236}">
                <a16:creationId xmlns:a16="http://schemas.microsoft.com/office/drawing/2014/main" id="{126032D1-2275-78CA-8ED8-039879BE273F}"/>
              </a:ext>
            </a:extLst>
          </p:cNvPr>
          <p:cNvSpPr/>
          <p:nvPr/>
        </p:nvSpPr>
        <p:spPr bwMode="auto">
          <a:xfrm>
            <a:off x="1773954" y="4300602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3" name="Träne 98">
            <a:extLst>
              <a:ext uri="{FF2B5EF4-FFF2-40B4-BE49-F238E27FC236}">
                <a16:creationId xmlns:a16="http://schemas.microsoft.com/office/drawing/2014/main" id="{A8794ECC-9A85-655D-C0E4-90A45C8C293F}"/>
              </a:ext>
            </a:extLst>
          </p:cNvPr>
          <p:cNvSpPr/>
          <p:nvPr/>
        </p:nvSpPr>
        <p:spPr bwMode="auto">
          <a:xfrm>
            <a:off x="1995067" y="4300602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4" name="Träne 99">
            <a:extLst>
              <a:ext uri="{FF2B5EF4-FFF2-40B4-BE49-F238E27FC236}">
                <a16:creationId xmlns:a16="http://schemas.microsoft.com/office/drawing/2014/main" id="{DF3649F3-3434-84C9-BCCF-874118504D4B}"/>
              </a:ext>
            </a:extLst>
          </p:cNvPr>
          <p:cNvSpPr/>
          <p:nvPr/>
        </p:nvSpPr>
        <p:spPr bwMode="auto">
          <a:xfrm>
            <a:off x="1546453" y="4530930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5" name="Träne 100">
            <a:extLst>
              <a:ext uri="{FF2B5EF4-FFF2-40B4-BE49-F238E27FC236}">
                <a16:creationId xmlns:a16="http://schemas.microsoft.com/office/drawing/2014/main" id="{50C316E3-72CC-EE49-31A5-FC75AEDA7BC3}"/>
              </a:ext>
            </a:extLst>
          </p:cNvPr>
          <p:cNvSpPr/>
          <p:nvPr/>
        </p:nvSpPr>
        <p:spPr bwMode="auto">
          <a:xfrm>
            <a:off x="1767566" y="4530930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6" name="Träne 101">
            <a:extLst>
              <a:ext uri="{FF2B5EF4-FFF2-40B4-BE49-F238E27FC236}">
                <a16:creationId xmlns:a16="http://schemas.microsoft.com/office/drawing/2014/main" id="{2033F460-D15D-41EC-7D6F-47A02CF6C9F5}"/>
              </a:ext>
            </a:extLst>
          </p:cNvPr>
          <p:cNvSpPr/>
          <p:nvPr/>
        </p:nvSpPr>
        <p:spPr bwMode="auto">
          <a:xfrm>
            <a:off x="1989174" y="4530930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B0DA76F0-A8F5-F0E0-F4ED-CFA3BEEDA1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904004" y="2429457"/>
            <a:ext cx="731520" cy="731520"/>
            <a:chOff x="2239321" y="1566946"/>
            <a:chExt cx="914400" cy="914400"/>
          </a:xfrm>
          <a:solidFill>
            <a:srgbClr val="00B050"/>
          </a:solidFill>
        </p:grpSpPr>
        <p:grpSp>
          <p:nvGrpSpPr>
            <p:cNvPr id="152" name="Graphic 22" descr="Bus with solid fill">
              <a:extLst>
                <a:ext uri="{FF2B5EF4-FFF2-40B4-BE49-F238E27FC236}">
                  <a16:creationId xmlns:a16="http://schemas.microsoft.com/office/drawing/2014/main" id="{D4447007-85F2-29EB-CEFA-0CE47F21F458}"/>
                </a:ext>
              </a:extLst>
            </p:cNvPr>
            <p:cNvGrpSpPr/>
            <p:nvPr/>
          </p:nvGrpSpPr>
          <p:grpSpPr>
            <a:xfrm flipH="1">
              <a:off x="2239321" y="1566946"/>
              <a:ext cx="914400" cy="914400"/>
              <a:chOff x="2239321" y="1566946"/>
              <a:chExt cx="914400" cy="914400"/>
            </a:xfrm>
            <a:grpFill/>
          </p:grpSpPr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06BB5A20-76FE-3E84-8D83-EBE47F91FB69}"/>
                  </a:ext>
                </a:extLst>
              </p:cNvPr>
              <p:cNvSpPr/>
              <p:nvPr/>
            </p:nvSpPr>
            <p:spPr>
              <a:xfrm>
                <a:off x="2277421" y="1794593"/>
                <a:ext cx="838200" cy="420052"/>
              </a:xfrm>
              <a:custGeom>
                <a:avLst/>
                <a:gdLst>
                  <a:gd name="connsiteX0" fmla="*/ 38100 w 838200"/>
                  <a:gd name="connsiteY0" fmla="*/ 58103 h 420052"/>
                  <a:gd name="connsiteX1" fmla="*/ 57150 w 838200"/>
                  <a:gd name="connsiteY1" fmla="*/ 39053 h 420052"/>
                  <a:gd name="connsiteX2" fmla="*/ 190500 w 838200"/>
                  <a:gd name="connsiteY2" fmla="*/ 39053 h 420052"/>
                  <a:gd name="connsiteX3" fmla="*/ 190500 w 838200"/>
                  <a:gd name="connsiteY3" fmla="*/ 191453 h 420052"/>
                  <a:gd name="connsiteX4" fmla="*/ 38100 w 838200"/>
                  <a:gd name="connsiteY4" fmla="*/ 191453 h 420052"/>
                  <a:gd name="connsiteX5" fmla="*/ 38100 w 838200"/>
                  <a:gd name="connsiteY5" fmla="*/ 58103 h 420052"/>
                  <a:gd name="connsiteX6" fmla="*/ 228600 w 838200"/>
                  <a:gd name="connsiteY6" fmla="*/ 39053 h 420052"/>
                  <a:gd name="connsiteX7" fmla="*/ 381000 w 838200"/>
                  <a:gd name="connsiteY7" fmla="*/ 39053 h 420052"/>
                  <a:gd name="connsiteX8" fmla="*/ 381000 w 838200"/>
                  <a:gd name="connsiteY8" fmla="*/ 191453 h 420052"/>
                  <a:gd name="connsiteX9" fmla="*/ 228600 w 838200"/>
                  <a:gd name="connsiteY9" fmla="*/ 191453 h 420052"/>
                  <a:gd name="connsiteX10" fmla="*/ 228600 w 838200"/>
                  <a:gd name="connsiteY10" fmla="*/ 39053 h 420052"/>
                  <a:gd name="connsiteX11" fmla="*/ 419100 w 838200"/>
                  <a:gd name="connsiteY11" fmla="*/ 39053 h 420052"/>
                  <a:gd name="connsiteX12" fmla="*/ 571500 w 838200"/>
                  <a:gd name="connsiteY12" fmla="*/ 39053 h 420052"/>
                  <a:gd name="connsiteX13" fmla="*/ 571500 w 838200"/>
                  <a:gd name="connsiteY13" fmla="*/ 191453 h 420052"/>
                  <a:gd name="connsiteX14" fmla="*/ 419100 w 838200"/>
                  <a:gd name="connsiteY14" fmla="*/ 191453 h 420052"/>
                  <a:gd name="connsiteX15" fmla="*/ 419100 w 838200"/>
                  <a:gd name="connsiteY15" fmla="*/ 39053 h 420052"/>
                  <a:gd name="connsiteX16" fmla="*/ 609600 w 838200"/>
                  <a:gd name="connsiteY16" fmla="*/ 39053 h 420052"/>
                  <a:gd name="connsiteX17" fmla="*/ 736283 w 838200"/>
                  <a:gd name="connsiteY17" fmla="*/ 39053 h 420052"/>
                  <a:gd name="connsiteX18" fmla="*/ 773430 w 838200"/>
                  <a:gd name="connsiteY18" fmla="*/ 70485 h 420052"/>
                  <a:gd name="connsiteX19" fmla="*/ 795338 w 838200"/>
                  <a:gd name="connsiteY19" fmla="*/ 205740 h 420052"/>
                  <a:gd name="connsiteX20" fmla="*/ 799148 w 838200"/>
                  <a:gd name="connsiteY20" fmla="*/ 248603 h 420052"/>
                  <a:gd name="connsiteX21" fmla="*/ 666750 w 838200"/>
                  <a:gd name="connsiteY21" fmla="*/ 248603 h 420052"/>
                  <a:gd name="connsiteX22" fmla="*/ 609600 w 838200"/>
                  <a:gd name="connsiteY22" fmla="*/ 191453 h 420052"/>
                  <a:gd name="connsiteX23" fmla="*/ 609600 w 838200"/>
                  <a:gd name="connsiteY23" fmla="*/ 39053 h 420052"/>
                  <a:gd name="connsiteX24" fmla="*/ 0 w 838200"/>
                  <a:gd name="connsiteY24" fmla="*/ 39053 h 420052"/>
                  <a:gd name="connsiteX25" fmla="*/ 0 w 838200"/>
                  <a:gd name="connsiteY25" fmla="*/ 381953 h 420052"/>
                  <a:gd name="connsiteX26" fmla="*/ 38100 w 838200"/>
                  <a:gd name="connsiteY26" fmla="*/ 420053 h 420052"/>
                  <a:gd name="connsiteX27" fmla="*/ 40005 w 838200"/>
                  <a:gd name="connsiteY27" fmla="*/ 420053 h 420052"/>
                  <a:gd name="connsiteX28" fmla="*/ 38100 w 838200"/>
                  <a:gd name="connsiteY28" fmla="*/ 401003 h 420052"/>
                  <a:gd name="connsiteX29" fmla="*/ 133350 w 838200"/>
                  <a:gd name="connsiteY29" fmla="*/ 305753 h 420052"/>
                  <a:gd name="connsiteX30" fmla="*/ 228600 w 838200"/>
                  <a:gd name="connsiteY30" fmla="*/ 401003 h 420052"/>
                  <a:gd name="connsiteX31" fmla="*/ 226695 w 838200"/>
                  <a:gd name="connsiteY31" fmla="*/ 420053 h 420052"/>
                  <a:gd name="connsiteX32" fmla="*/ 573405 w 838200"/>
                  <a:gd name="connsiteY32" fmla="*/ 420053 h 420052"/>
                  <a:gd name="connsiteX33" fmla="*/ 571500 w 838200"/>
                  <a:gd name="connsiteY33" fmla="*/ 401003 h 420052"/>
                  <a:gd name="connsiteX34" fmla="*/ 666750 w 838200"/>
                  <a:gd name="connsiteY34" fmla="*/ 305753 h 420052"/>
                  <a:gd name="connsiteX35" fmla="*/ 762000 w 838200"/>
                  <a:gd name="connsiteY35" fmla="*/ 401003 h 420052"/>
                  <a:gd name="connsiteX36" fmla="*/ 760095 w 838200"/>
                  <a:gd name="connsiteY36" fmla="*/ 420053 h 420052"/>
                  <a:gd name="connsiteX37" fmla="*/ 800100 w 838200"/>
                  <a:gd name="connsiteY37" fmla="*/ 420053 h 420052"/>
                  <a:gd name="connsiteX38" fmla="*/ 838200 w 838200"/>
                  <a:gd name="connsiteY38" fmla="*/ 381953 h 420052"/>
                  <a:gd name="connsiteX39" fmla="*/ 838200 w 838200"/>
                  <a:gd name="connsiteY39" fmla="*/ 260033 h 420052"/>
                  <a:gd name="connsiteX40" fmla="*/ 833438 w 838200"/>
                  <a:gd name="connsiteY40" fmla="*/ 199073 h 420052"/>
                  <a:gd name="connsiteX41" fmla="*/ 811530 w 838200"/>
                  <a:gd name="connsiteY41" fmla="*/ 62865 h 420052"/>
                  <a:gd name="connsiteX42" fmla="*/ 736283 w 838200"/>
                  <a:gd name="connsiteY42" fmla="*/ 0 h 420052"/>
                  <a:gd name="connsiteX43" fmla="*/ 38100 w 838200"/>
                  <a:gd name="connsiteY43" fmla="*/ 0 h 420052"/>
                  <a:gd name="connsiteX44" fmla="*/ 0 w 838200"/>
                  <a:gd name="connsiteY44" fmla="*/ 39053 h 420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8200" h="420052">
                    <a:moveTo>
                      <a:pt x="38100" y="58103"/>
                    </a:moveTo>
                    <a:cubicBezTo>
                      <a:pt x="38100" y="47625"/>
                      <a:pt x="46672" y="39053"/>
                      <a:pt x="57150" y="39053"/>
                    </a:cubicBezTo>
                    <a:lnTo>
                      <a:pt x="190500" y="39053"/>
                    </a:lnTo>
                    <a:lnTo>
                      <a:pt x="190500" y="191453"/>
                    </a:lnTo>
                    <a:lnTo>
                      <a:pt x="38100" y="191453"/>
                    </a:lnTo>
                    <a:lnTo>
                      <a:pt x="38100" y="58103"/>
                    </a:lnTo>
                    <a:close/>
                    <a:moveTo>
                      <a:pt x="228600" y="39053"/>
                    </a:moveTo>
                    <a:lnTo>
                      <a:pt x="381000" y="39053"/>
                    </a:lnTo>
                    <a:lnTo>
                      <a:pt x="381000" y="191453"/>
                    </a:lnTo>
                    <a:lnTo>
                      <a:pt x="228600" y="191453"/>
                    </a:lnTo>
                    <a:lnTo>
                      <a:pt x="228600" y="39053"/>
                    </a:lnTo>
                    <a:close/>
                    <a:moveTo>
                      <a:pt x="419100" y="39053"/>
                    </a:moveTo>
                    <a:lnTo>
                      <a:pt x="571500" y="39053"/>
                    </a:lnTo>
                    <a:lnTo>
                      <a:pt x="571500" y="191453"/>
                    </a:lnTo>
                    <a:lnTo>
                      <a:pt x="419100" y="191453"/>
                    </a:lnTo>
                    <a:lnTo>
                      <a:pt x="419100" y="39053"/>
                    </a:lnTo>
                    <a:close/>
                    <a:moveTo>
                      <a:pt x="609600" y="39053"/>
                    </a:moveTo>
                    <a:lnTo>
                      <a:pt x="736283" y="39053"/>
                    </a:lnTo>
                    <a:cubicBezTo>
                      <a:pt x="754380" y="39053"/>
                      <a:pt x="770573" y="52388"/>
                      <a:pt x="773430" y="70485"/>
                    </a:cubicBezTo>
                    <a:lnTo>
                      <a:pt x="795338" y="205740"/>
                    </a:lnTo>
                    <a:cubicBezTo>
                      <a:pt x="797243" y="220028"/>
                      <a:pt x="799148" y="234315"/>
                      <a:pt x="799148" y="248603"/>
                    </a:cubicBezTo>
                    <a:lnTo>
                      <a:pt x="666750" y="248603"/>
                    </a:lnTo>
                    <a:lnTo>
                      <a:pt x="609600" y="191453"/>
                    </a:lnTo>
                    <a:lnTo>
                      <a:pt x="609600" y="39053"/>
                    </a:lnTo>
                    <a:close/>
                    <a:moveTo>
                      <a:pt x="0" y="39053"/>
                    </a:moveTo>
                    <a:lnTo>
                      <a:pt x="0" y="381953"/>
                    </a:lnTo>
                    <a:cubicBezTo>
                      <a:pt x="0" y="402907"/>
                      <a:pt x="17145" y="420053"/>
                      <a:pt x="38100" y="420053"/>
                    </a:cubicBezTo>
                    <a:lnTo>
                      <a:pt x="40005" y="420053"/>
                    </a:lnTo>
                    <a:cubicBezTo>
                      <a:pt x="39053" y="414338"/>
                      <a:pt x="38100" y="407670"/>
                      <a:pt x="38100" y="401003"/>
                    </a:cubicBezTo>
                    <a:cubicBezTo>
                      <a:pt x="38100" y="348615"/>
                      <a:pt x="80963" y="305753"/>
                      <a:pt x="133350" y="305753"/>
                    </a:cubicBezTo>
                    <a:cubicBezTo>
                      <a:pt x="185738" y="305753"/>
                      <a:pt x="228600" y="348615"/>
                      <a:pt x="228600" y="401003"/>
                    </a:cubicBezTo>
                    <a:cubicBezTo>
                      <a:pt x="228600" y="407670"/>
                      <a:pt x="227648" y="414338"/>
                      <a:pt x="226695" y="420053"/>
                    </a:cubicBezTo>
                    <a:lnTo>
                      <a:pt x="573405" y="420053"/>
                    </a:lnTo>
                    <a:cubicBezTo>
                      <a:pt x="572453" y="414338"/>
                      <a:pt x="571500" y="407670"/>
                      <a:pt x="571500" y="401003"/>
                    </a:cubicBezTo>
                    <a:cubicBezTo>
                      <a:pt x="571500" y="348615"/>
                      <a:pt x="614363" y="305753"/>
                      <a:pt x="666750" y="305753"/>
                    </a:cubicBezTo>
                    <a:cubicBezTo>
                      <a:pt x="719138" y="305753"/>
                      <a:pt x="762000" y="348615"/>
                      <a:pt x="762000" y="401003"/>
                    </a:cubicBezTo>
                    <a:cubicBezTo>
                      <a:pt x="762000" y="407670"/>
                      <a:pt x="761048" y="414338"/>
                      <a:pt x="760095" y="420053"/>
                    </a:cubicBezTo>
                    <a:lnTo>
                      <a:pt x="800100" y="420053"/>
                    </a:lnTo>
                    <a:cubicBezTo>
                      <a:pt x="821055" y="420053"/>
                      <a:pt x="838200" y="402907"/>
                      <a:pt x="838200" y="381953"/>
                    </a:cubicBezTo>
                    <a:lnTo>
                      <a:pt x="838200" y="260033"/>
                    </a:lnTo>
                    <a:cubicBezTo>
                      <a:pt x="838200" y="240030"/>
                      <a:pt x="836295" y="219075"/>
                      <a:pt x="833438" y="199073"/>
                    </a:cubicBezTo>
                    <a:lnTo>
                      <a:pt x="811530" y="62865"/>
                    </a:lnTo>
                    <a:cubicBezTo>
                      <a:pt x="804863" y="26670"/>
                      <a:pt x="773430" y="0"/>
                      <a:pt x="736283" y="0"/>
                    </a:cubicBezTo>
                    <a:lnTo>
                      <a:pt x="38100" y="0"/>
                    </a:lnTo>
                    <a:cubicBezTo>
                      <a:pt x="17145" y="953"/>
                      <a:pt x="0" y="18097"/>
                      <a:pt x="0" y="390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EFAF480-6EF8-D5BD-0293-531AAE6458A0}"/>
                  </a:ext>
                </a:extLst>
              </p:cNvPr>
              <p:cNvSpPr/>
              <p:nvPr/>
            </p:nvSpPr>
            <p:spPr>
              <a:xfrm>
                <a:off x="2877496" y="212892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62B79DD-C415-8443-3B79-394A1642B088}"/>
                  </a:ext>
                </a:extLst>
              </p:cNvPr>
              <p:cNvSpPr/>
              <p:nvPr/>
            </p:nvSpPr>
            <p:spPr>
              <a:xfrm>
                <a:off x="2344096" y="212892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41151E67-AA05-43C6-1735-CBD52FB2A709}"/>
                </a:ext>
              </a:extLst>
            </p:cNvPr>
            <p:cNvGrpSpPr/>
            <p:nvPr/>
          </p:nvGrpSpPr>
          <p:grpSpPr>
            <a:xfrm>
              <a:off x="2832654" y="1819275"/>
              <a:ext cx="276558" cy="252511"/>
              <a:chOff x="2832654" y="1819275"/>
              <a:chExt cx="276558" cy="252511"/>
            </a:xfrm>
            <a:grpFill/>
          </p:grpSpPr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EC87C5D8-F220-448C-45F7-C71041AFC318}"/>
                  </a:ext>
                </a:extLst>
              </p:cNvPr>
              <p:cNvSpPr/>
              <p:nvPr/>
            </p:nvSpPr>
            <p:spPr bwMode="auto">
              <a:xfrm>
                <a:off x="2834547" y="1819275"/>
                <a:ext cx="258697" cy="20683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 wrap="square" lIns="91440" tIns="0" rIns="46800" bIns="46800" rtlCol="0" anchor="t" anchorCtr="0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457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55" name="Lightning Bolt 154">
                <a:extLst>
                  <a:ext uri="{FF2B5EF4-FFF2-40B4-BE49-F238E27FC236}">
                    <a16:creationId xmlns:a16="http://schemas.microsoft.com/office/drawing/2014/main" id="{2FBD0793-D241-1029-526B-283F9E795C13}"/>
                  </a:ext>
                </a:extLst>
              </p:cNvPr>
              <p:cNvSpPr/>
              <p:nvPr/>
            </p:nvSpPr>
            <p:spPr bwMode="auto">
              <a:xfrm rot="20248341" flipH="1">
                <a:off x="2832654" y="1826593"/>
                <a:ext cx="276558" cy="245193"/>
              </a:xfrm>
              <a:prstGeom prst="lightningBolt">
                <a:avLst/>
              </a:prstGeom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p:spPr>
            <p:txBody>
              <a:bodyPr wrap="square" lIns="91440" tIns="0" rIns="46800" bIns="46800" rtlCol="0" anchor="t" anchorCtr="0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457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</p:grpSp>
      <p:pic>
        <p:nvPicPr>
          <p:cNvPr id="4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E471081E-F5DE-EFA6-4F9D-1CDCFC3072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66" y="6046900"/>
            <a:ext cx="895310" cy="30888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951CAF3-CF1C-C038-3A70-6DA677812BF2}"/>
              </a:ext>
            </a:extLst>
          </p:cNvPr>
          <p:cNvSpPr/>
          <p:nvPr/>
        </p:nvSpPr>
        <p:spPr bwMode="auto">
          <a:xfrm>
            <a:off x="907566" y="1845500"/>
            <a:ext cx="506978" cy="5826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7000" tIns="0" rIns="27000" bIns="0" rtlCol="0" anchor="ctr" anchorCtr="0"/>
          <a:lstStyle/>
          <a:p>
            <a:pPr marL="9525">
              <a:spcBef>
                <a:spcPts val="225"/>
              </a:spcBef>
              <a:buClr>
                <a:srgbClr val="003B4C"/>
              </a:buClr>
              <a:buSzPct val="100000"/>
            </a:pPr>
            <a:r>
              <a:rPr lang="en-US" sz="2000" b="1">
                <a:latin typeface="+mj-lt"/>
              </a:rPr>
              <a:t>0h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A16FD1-8C7F-A5B3-1F55-3971F4FBCF69}"/>
              </a:ext>
            </a:extLst>
          </p:cNvPr>
          <p:cNvSpPr/>
          <p:nvPr/>
        </p:nvSpPr>
        <p:spPr bwMode="auto">
          <a:xfrm>
            <a:off x="9320046" y="1845500"/>
            <a:ext cx="506978" cy="5826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7000" tIns="0" rIns="27000" bIns="0" rtlCol="0" anchor="ctr" anchorCtr="0"/>
          <a:lstStyle/>
          <a:p>
            <a:pPr marL="9525">
              <a:spcBef>
                <a:spcPts val="225"/>
              </a:spcBef>
              <a:buClr>
                <a:srgbClr val="003B4C"/>
              </a:buClr>
              <a:buSzPct val="100000"/>
            </a:pPr>
            <a:r>
              <a:rPr lang="en-US" sz="2000" b="1">
                <a:latin typeface="+mj-lt"/>
              </a:rPr>
              <a:t>18h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A52825-1B06-393E-7A6C-0FB8CC6E00BB}"/>
              </a:ext>
            </a:extLst>
          </p:cNvPr>
          <p:cNvSpPr/>
          <p:nvPr/>
        </p:nvSpPr>
        <p:spPr bwMode="auto">
          <a:xfrm>
            <a:off x="5113806" y="1845500"/>
            <a:ext cx="506978" cy="5826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7000" tIns="0" rIns="27000" bIns="0" rtlCol="0" anchor="ctr" anchorCtr="0"/>
          <a:lstStyle/>
          <a:p>
            <a:pPr marL="9525">
              <a:spcBef>
                <a:spcPts val="225"/>
              </a:spcBef>
              <a:buClr>
                <a:srgbClr val="003B4C"/>
              </a:buClr>
              <a:buSzPct val="100000"/>
            </a:pPr>
            <a:r>
              <a:rPr lang="en-US" sz="2000" b="1">
                <a:latin typeface="+mj-lt"/>
              </a:rPr>
              <a:t>9h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D52BAB-E7A4-A0CB-2B8D-270CB4736D2D}"/>
              </a:ext>
            </a:extLst>
          </p:cNvPr>
          <p:cNvSpPr/>
          <p:nvPr/>
        </p:nvSpPr>
        <p:spPr bwMode="auto">
          <a:xfrm>
            <a:off x="886480" y="5423637"/>
            <a:ext cx="8645462" cy="396000"/>
          </a:xfrm>
          <a:prstGeom prst="rect">
            <a:avLst/>
          </a:prstGeom>
          <a:solidFill>
            <a:srgbClr val="669CB3"/>
          </a:solidFill>
          <a:ln>
            <a:noFill/>
          </a:ln>
          <a:effectLst/>
        </p:spPr>
        <p:txBody>
          <a:bodyPr wrap="square" lIns="576000" tIns="0" rIns="36000" bIns="0" rtlCol="0" anchor="ctr" anchorCtr="0"/>
          <a:lstStyle/>
          <a:p>
            <a:pPr defTabSz="685783"/>
            <a:r>
              <a:rPr lang="en-US" sz="2000" b="1" dirty="0">
                <a:solidFill>
                  <a:srgbClr val="FFFFFF"/>
                </a:solidFill>
                <a:latin typeface="+mj-lt"/>
              </a:rPr>
              <a:t>e.g. 300 kWh per bus per day (18 h of service)</a:t>
            </a:r>
          </a:p>
        </p:txBody>
      </p:sp>
    </p:spTree>
    <p:extLst>
      <p:ext uri="{BB962C8B-B14F-4D97-AF65-F5344CB8AC3E}">
        <p14:creationId xmlns:p14="http://schemas.microsoft.com/office/powerpoint/2010/main" val="96335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66471 2.59259E-6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2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the energy get to the bus?</a:t>
            </a:r>
          </a:p>
        </p:txBody>
      </p:sp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0A68C003-2F49-53FA-F8E7-426A5F82D70C}"/>
              </a:ext>
            </a:extLst>
          </p:cNvPr>
          <p:cNvGraphicFramePr>
            <a:graphicFrameLocks noGrp="1"/>
          </p:cNvGraphicFramePr>
          <p:nvPr/>
        </p:nvGraphicFramePr>
        <p:xfrm>
          <a:off x="904004" y="1312349"/>
          <a:ext cx="5107289" cy="402336"/>
        </p:xfrm>
        <a:graphic>
          <a:graphicData uri="http://schemas.openxmlformats.org/drawingml/2006/table">
            <a:tbl>
              <a:tblPr firstRow="1" bandRow="1"/>
              <a:tblGrid>
                <a:gridCol w="5107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60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2400" b="1" i="0" u="none">
                          <a:solidFill>
                            <a:srgbClr val="FFC000"/>
                          </a:solidFill>
                          <a:latin typeface="+mj-lt"/>
                        </a:rPr>
                        <a:t>Depot charging (overnight)</a:t>
                      </a:r>
                    </a:p>
                  </a:txBody>
                  <a:tcPr marL="0" marR="18288" marT="18288" marB="18288" anchor="b">
                    <a:lnL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0" name="Textfeld 123">
            <a:extLst>
              <a:ext uri="{FF2B5EF4-FFF2-40B4-BE49-F238E27FC236}">
                <a16:creationId xmlns:a16="http://schemas.microsoft.com/office/drawing/2014/main" id="{5D7B2C20-3C19-04D3-A3D6-23C279FA59D7}"/>
              </a:ext>
            </a:extLst>
          </p:cNvPr>
          <p:cNvSpPr txBox="1"/>
          <p:nvPr/>
        </p:nvSpPr>
        <p:spPr>
          <a:xfrm>
            <a:off x="1791261" y="4799527"/>
            <a:ext cx="894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de-DE" sz="2000" kern="0">
                <a:solidFill>
                  <a:srgbClr val="FFC000"/>
                </a:solidFill>
                <a:latin typeface="+mj-lt"/>
              </a:rPr>
              <a:t>3 hrs</a:t>
            </a:r>
          </a:p>
        </p:txBody>
      </p:sp>
      <p:grpSp>
        <p:nvGrpSpPr>
          <p:cNvPr id="101" name="Gruppieren 40">
            <a:extLst>
              <a:ext uri="{FF2B5EF4-FFF2-40B4-BE49-F238E27FC236}">
                <a16:creationId xmlns:a16="http://schemas.microsoft.com/office/drawing/2014/main" id="{E034BD14-5544-E7FD-8F81-122122349B0D}"/>
              </a:ext>
            </a:extLst>
          </p:cNvPr>
          <p:cNvGrpSpPr/>
          <p:nvPr/>
        </p:nvGrpSpPr>
        <p:grpSpPr>
          <a:xfrm>
            <a:off x="662067" y="2614706"/>
            <a:ext cx="5785740" cy="2561734"/>
            <a:chOff x="30490" y="2299432"/>
            <a:chExt cx="7714329" cy="3415647"/>
          </a:xfrm>
        </p:grpSpPr>
        <p:sp>
          <p:nvSpPr>
            <p:cNvPr id="109" name="Textfeld 48">
              <a:extLst>
                <a:ext uri="{FF2B5EF4-FFF2-40B4-BE49-F238E27FC236}">
                  <a16:creationId xmlns:a16="http://schemas.microsoft.com/office/drawing/2014/main" id="{A28CE521-0588-2233-1528-F17A7102C5ED}"/>
                </a:ext>
              </a:extLst>
            </p:cNvPr>
            <p:cNvSpPr txBox="1"/>
            <p:nvPr/>
          </p:nvSpPr>
          <p:spPr>
            <a:xfrm>
              <a:off x="30490" y="3517115"/>
              <a:ext cx="1080931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j-lt"/>
                </a:rPr>
                <a:t>       8</a:t>
              </a:r>
            </a:p>
          </p:txBody>
        </p:sp>
        <p:sp>
          <p:nvSpPr>
            <p:cNvPr id="102" name="Textfeld 41">
              <a:extLst>
                <a:ext uri="{FF2B5EF4-FFF2-40B4-BE49-F238E27FC236}">
                  <a16:creationId xmlns:a16="http://schemas.microsoft.com/office/drawing/2014/main" id="{D202227F-6BE3-AC10-C1F2-13C76322A220}"/>
                </a:ext>
              </a:extLst>
            </p:cNvPr>
            <p:cNvSpPr txBox="1"/>
            <p:nvPr/>
          </p:nvSpPr>
          <p:spPr>
            <a:xfrm>
              <a:off x="6122052" y="5181599"/>
              <a:ext cx="1622767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j-lt"/>
                </a:rPr>
                <a:t>Time [h]</a:t>
              </a:r>
            </a:p>
          </p:txBody>
        </p:sp>
        <p:sp>
          <p:nvSpPr>
            <p:cNvPr id="103" name="Textfeld 42">
              <a:extLst>
                <a:ext uri="{FF2B5EF4-FFF2-40B4-BE49-F238E27FC236}">
                  <a16:creationId xmlns:a16="http://schemas.microsoft.com/office/drawing/2014/main" id="{98054FB5-4EB8-068D-5D0F-EE26BCABFEF2}"/>
                </a:ext>
              </a:extLst>
            </p:cNvPr>
            <p:cNvSpPr txBox="1"/>
            <p:nvPr/>
          </p:nvSpPr>
          <p:spPr>
            <a:xfrm>
              <a:off x="308198" y="2299432"/>
              <a:ext cx="115440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j-lt"/>
                </a:rPr>
                <a:t>P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j-lt"/>
                </a:rPr>
                <a:t>[MW]</a:t>
              </a:r>
            </a:p>
          </p:txBody>
        </p:sp>
        <p:sp>
          <p:nvSpPr>
            <p:cNvPr id="104" name="Textfeld 43">
              <a:extLst>
                <a:ext uri="{FF2B5EF4-FFF2-40B4-BE49-F238E27FC236}">
                  <a16:creationId xmlns:a16="http://schemas.microsoft.com/office/drawing/2014/main" id="{45385C46-A431-D7C6-EA03-C4A0E8C55513}"/>
                </a:ext>
              </a:extLst>
            </p:cNvPr>
            <p:cNvSpPr txBox="1"/>
            <p:nvPr/>
          </p:nvSpPr>
          <p:spPr>
            <a:xfrm>
              <a:off x="191440" y="4609796"/>
              <a:ext cx="108093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j-lt"/>
                </a:rPr>
                <a:t>       2</a:t>
              </a:r>
            </a:p>
          </p:txBody>
        </p:sp>
        <p:sp>
          <p:nvSpPr>
            <p:cNvPr id="105" name="Textfeld 44">
              <a:extLst>
                <a:ext uri="{FF2B5EF4-FFF2-40B4-BE49-F238E27FC236}">
                  <a16:creationId xmlns:a16="http://schemas.microsoft.com/office/drawing/2014/main" id="{D1BE73E3-C8BF-FA45-AF13-DEE3A6580B34}"/>
                </a:ext>
              </a:extLst>
            </p:cNvPr>
            <p:cNvSpPr txBox="1"/>
            <p:nvPr/>
          </p:nvSpPr>
          <p:spPr>
            <a:xfrm>
              <a:off x="167136" y="4240896"/>
              <a:ext cx="108093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j-lt"/>
                </a:rPr>
                <a:t>       4</a:t>
              </a:r>
            </a:p>
          </p:txBody>
        </p:sp>
        <p:sp>
          <p:nvSpPr>
            <p:cNvPr id="106" name="Textfeld 45">
              <a:extLst>
                <a:ext uri="{FF2B5EF4-FFF2-40B4-BE49-F238E27FC236}">
                  <a16:creationId xmlns:a16="http://schemas.microsoft.com/office/drawing/2014/main" id="{1EDFE88C-2CCE-CABB-CB07-BC5E919D25D5}"/>
                </a:ext>
              </a:extLst>
            </p:cNvPr>
            <p:cNvSpPr txBox="1"/>
            <p:nvPr/>
          </p:nvSpPr>
          <p:spPr>
            <a:xfrm>
              <a:off x="47448" y="3878845"/>
              <a:ext cx="108093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j-lt"/>
                </a:rPr>
                <a:t>       6</a:t>
              </a:r>
            </a:p>
          </p:txBody>
        </p:sp>
        <p:sp>
          <p:nvSpPr>
            <p:cNvPr id="107" name="Textfeld 46">
              <a:extLst>
                <a:ext uri="{FF2B5EF4-FFF2-40B4-BE49-F238E27FC236}">
                  <a16:creationId xmlns:a16="http://schemas.microsoft.com/office/drawing/2014/main" id="{926248C8-57A8-4ED2-566E-2991967B2612}"/>
                </a:ext>
              </a:extLst>
            </p:cNvPr>
            <p:cNvSpPr txBox="1"/>
            <p:nvPr/>
          </p:nvSpPr>
          <p:spPr>
            <a:xfrm>
              <a:off x="116269" y="3167431"/>
              <a:ext cx="1080931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j-lt"/>
                </a:rPr>
                <a:t>      10</a:t>
              </a:r>
            </a:p>
          </p:txBody>
        </p:sp>
        <p:grpSp>
          <p:nvGrpSpPr>
            <p:cNvPr id="108" name="Gruppieren 47">
              <a:extLst>
                <a:ext uri="{FF2B5EF4-FFF2-40B4-BE49-F238E27FC236}">
                  <a16:creationId xmlns:a16="http://schemas.microsoft.com/office/drawing/2014/main" id="{45725C1C-E8C5-4BAF-37CD-9254BD644C26}"/>
                </a:ext>
              </a:extLst>
            </p:cNvPr>
            <p:cNvGrpSpPr/>
            <p:nvPr/>
          </p:nvGrpSpPr>
          <p:grpSpPr>
            <a:xfrm>
              <a:off x="951609" y="3182124"/>
              <a:ext cx="6211191" cy="2011398"/>
              <a:chOff x="951609" y="2268014"/>
              <a:chExt cx="6211191" cy="2925508"/>
            </a:xfrm>
          </p:grpSpPr>
          <p:cxnSp>
            <p:nvCxnSpPr>
              <p:cNvPr id="110" name="Gerade Verbindung mit Pfeil 49">
                <a:extLst>
                  <a:ext uri="{FF2B5EF4-FFF2-40B4-BE49-F238E27FC236}">
                    <a16:creationId xmlns:a16="http://schemas.microsoft.com/office/drawing/2014/main" id="{28FA3599-93DD-1714-C7C8-5E71D0FEAE92}"/>
                  </a:ext>
                </a:extLst>
              </p:cNvPr>
              <p:cNvCxnSpPr/>
              <p:nvPr/>
            </p:nvCxnSpPr>
            <p:spPr bwMode="auto">
              <a:xfrm flipV="1">
                <a:off x="1170723" y="2268014"/>
                <a:ext cx="0" cy="2925508"/>
              </a:xfrm>
              <a:prstGeom prst="straightConnector1">
                <a:avLst/>
              </a:prstGeom>
              <a:solidFill>
                <a:srgbClr val="990000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2" name="Gerader Verbinder 52">
                <a:extLst>
                  <a:ext uri="{FF2B5EF4-FFF2-40B4-BE49-F238E27FC236}">
                    <a16:creationId xmlns:a16="http://schemas.microsoft.com/office/drawing/2014/main" id="{E3CA258F-360F-5539-FC01-62C4256505D1}"/>
                  </a:ext>
                </a:extLst>
              </p:cNvPr>
              <p:cNvCxnSpPr/>
              <p:nvPr/>
            </p:nvCxnSpPr>
            <p:spPr bwMode="auto">
              <a:xfrm>
                <a:off x="1027454" y="3074390"/>
                <a:ext cx="274385" cy="0"/>
              </a:xfrm>
              <a:prstGeom prst="line">
                <a:avLst/>
              </a:prstGeom>
              <a:solidFill>
                <a:srgbClr val="990000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3" name="Gerader Verbinder 53">
                <a:extLst>
                  <a:ext uri="{FF2B5EF4-FFF2-40B4-BE49-F238E27FC236}">
                    <a16:creationId xmlns:a16="http://schemas.microsoft.com/office/drawing/2014/main" id="{E494646A-A4E8-3501-CA16-A12603F5BAB8}"/>
                  </a:ext>
                </a:extLst>
              </p:cNvPr>
              <p:cNvCxnSpPr/>
              <p:nvPr/>
            </p:nvCxnSpPr>
            <p:spPr bwMode="auto">
              <a:xfrm>
                <a:off x="1027454" y="3605886"/>
                <a:ext cx="274385" cy="0"/>
              </a:xfrm>
              <a:prstGeom prst="line">
                <a:avLst/>
              </a:prstGeom>
              <a:solidFill>
                <a:srgbClr val="99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4" name="Gerader Verbinder 54">
                <a:extLst>
                  <a:ext uri="{FF2B5EF4-FFF2-40B4-BE49-F238E27FC236}">
                    <a16:creationId xmlns:a16="http://schemas.microsoft.com/office/drawing/2014/main" id="{7189621E-2589-823E-FBCB-4D442F65FA53}"/>
                  </a:ext>
                </a:extLst>
              </p:cNvPr>
              <p:cNvCxnSpPr/>
              <p:nvPr/>
            </p:nvCxnSpPr>
            <p:spPr bwMode="auto">
              <a:xfrm>
                <a:off x="1027454" y="4137372"/>
                <a:ext cx="274385" cy="0"/>
              </a:xfrm>
              <a:prstGeom prst="line">
                <a:avLst/>
              </a:prstGeom>
              <a:solidFill>
                <a:srgbClr val="99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5" name="Gerader Verbinder 55">
                <a:extLst>
                  <a:ext uri="{FF2B5EF4-FFF2-40B4-BE49-F238E27FC236}">
                    <a16:creationId xmlns:a16="http://schemas.microsoft.com/office/drawing/2014/main" id="{280CD0EB-B824-5D64-B3D9-C705B5E16AC9}"/>
                  </a:ext>
                </a:extLst>
              </p:cNvPr>
              <p:cNvCxnSpPr/>
              <p:nvPr/>
            </p:nvCxnSpPr>
            <p:spPr bwMode="auto">
              <a:xfrm>
                <a:off x="1027454" y="4668866"/>
                <a:ext cx="274385" cy="0"/>
              </a:xfrm>
              <a:prstGeom prst="line">
                <a:avLst/>
              </a:prstGeom>
              <a:solidFill>
                <a:srgbClr val="99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Gerade Verbindung mit Pfeil 57">
                <a:extLst>
                  <a:ext uri="{FF2B5EF4-FFF2-40B4-BE49-F238E27FC236}">
                    <a16:creationId xmlns:a16="http://schemas.microsoft.com/office/drawing/2014/main" id="{8D057E1E-D4D5-31F2-B207-F3A1E6897BD9}"/>
                  </a:ext>
                </a:extLst>
              </p:cNvPr>
              <p:cNvCxnSpPr/>
              <p:nvPr/>
            </p:nvCxnSpPr>
            <p:spPr bwMode="auto">
              <a:xfrm flipV="1">
                <a:off x="951609" y="5124982"/>
                <a:ext cx="6211191" cy="1"/>
              </a:xfrm>
              <a:prstGeom prst="straightConnector1">
                <a:avLst/>
              </a:prstGeom>
              <a:solidFill>
                <a:srgbClr val="4F81BD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17" name="Gerader Verbinder 53">
                <a:extLst>
                  <a:ext uri="{FF2B5EF4-FFF2-40B4-BE49-F238E27FC236}">
                    <a16:creationId xmlns:a16="http://schemas.microsoft.com/office/drawing/2014/main" id="{E387828E-256E-EE72-3393-BE04D3CA8439}"/>
                  </a:ext>
                </a:extLst>
              </p:cNvPr>
              <p:cNvCxnSpPr/>
              <p:nvPr/>
            </p:nvCxnSpPr>
            <p:spPr bwMode="auto">
              <a:xfrm>
                <a:off x="1027454" y="3066969"/>
                <a:ext cx="274385" cy="0"/>
              </a:xfrm>
              <a:prstGeom prst="line">
                <a:avLst/>
              </a:prstGeom>
              <a:solidFill>
                <a:srgbClr val="99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8" name="Gerader Verbinder 53">
                <a:extLst>
                  <a:ext uri="{FF2B5EF4-FFF2-40B4-BE49-F238E27FC236}">
                    <a16:creationId xmlns:a16="http://schemas.microsoft.com/office/drawing/2014/main" id="{706A704F-8BA6-416A-6BD5-A484488E9289}"/>
                  </a:ext>
                </a:extLst>
              </p:cNvPr>
              <p:cNvCxnSpPr/>
              <p:nvPr/>
            </p:nvCxnSpPr>
            <p:spPr bwMode="auto">
              <a:xfrm>
                <a:off x="1027454" y="2576446"/>
                <a:ext cx="274385" cy="0"/>
              </a:xfrm>
              <a:prstGeom prst="line">
                <a:avLst/>
              </a:prstGeom>
              <a:solidFill>
                <a:srgbClr val="99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19" name="Träne 80">
            <a:extLst>
              <a:ext uri="{FF2B5EF4-FFF2-40B4-BE49-F238E27FC236}">
                <a16:creationId xmlns:a16="http://schemas.microsoft.com/office/drawing/2014/main" id="{C6C71DCA-55E6-4641-2318-CA8CCC8A8AAC}"/>
              </a:ext>
            </a:extLst>
          </p:cNvPr>
          <p:cNvSpPr/>
          <p:nvPr/>
        </p:nvSpPr>
        <p:spPr bwMode="auto">
          <a:xfrm>
            <a:off x="1546267" y="3847179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0" name="Träne 81">
            <a:extLst>
              <a:ext uri="{FF2B5EF4-FFF2-40B4-BE49-F238E27FC236}">
                <a16:creationId xmlns:a16="http://schemas.microsoft.com/office/drawing/2014/main" id="{4028A607-EF3A-7586-17B5-1EA34793BD72}"/>
              </a:ext>
            </a:extLst>
          </p:cNvPr>
          <p:cNvSpPr/>
          <p:nvPr/>
        </p:nvSpPr>
        <p:spPr bwMode="auto">
          <a:xfrm>
            <a:off x="1770667" y="3847179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1" name="Träne 82">
            <a:extLst>
              <a:ext uri="{FF2B5EF4-FFF2-40B4-BE49-F238E27FC236}">
                <a16:creationId xmlns:a16="http://schemas.microsoft.com/office/drawing/2014/main" id="{6086EBAC-578D-211F-BACA-D5D507DBB291}"/>
              </a:ext>
            </a:extLst>
          </p:cNvPr>
          <p:cNvSpPr/>
          <p:nvPr/>
        </p:nvSpPr>
        <p:spPr bwMode="auto">
          <a:xfrm>
            <a:off x="1995067" y="3847179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2" name="Träne 83">
            <a:extLst>
              <a:ext uri="{FF2B5EF4-FFF2-40B4-BE49-F238E27FC236}">
                <a16:creationId xmlns:a16="http://schemas.microsoft.com/office/drawing/2014/main" id="{CCA90992-2F5B-9C85-FF8C-C2CA5BF533B3}"/>
              </a:ext>
            </a:extLst>
          </p:cNvPr>
          <p:cNvSpPr/>
          <p:nvPr/>
        </p:nvSpPr>
        <p:spPr bwMode="auto">
          <a:xfrm>
            <a:off x="1546267" y="4072260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3" name="Träne 84">
            <a:extLst>
              <a:ext uri="{FF2B5EF4-FFF2-40B4-BE49-F238E27FC236}">
                <a16:creationId xmlns:a16="http://schemas.microsoft.com/office/drawing/2014/main" id="{2E15CD1C-297E-0730-154E-6CBC86ADE2AC}"/>
              </a:ext>
            </a:extLst>
          </p:cNvPr>
          <p:cNvSpPr/>
          <p:nvPr/>
        </p:nvSpPr>
        <p:spPr bwMode="auto">
          <a:xfrm>
            <a:off x="1770667" y="4072260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4" name="Träne 85">
            <a:extLst>
              <a:ext uri="{FF2B5EF4-FFF2-40B4-BE49-F238E27FC236}">
                <a16:creationId xmlns:a16="http://schemas.microsoft.com/office/drawing/2014/main" id="{DCF711FA-F6BB-81B2-DD68-3290B0824650}"/>
              </a:ext>
            </a:extLst>
          </p:cNvPr>
          <p:cNvSpPr/>
          <p:nvPr/>
        </p:nvSpPr>
        <p:spPr bwMode="auto">
          <a:xfrm>
            <a:off x="1995067" y="4072260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5" name="Träne 86">
            <a:extLst>
              <a:ext uri="{FF2B5EF4-FFF2-40B4-BE49-F238E27FC236}">
                <a16:creationId xmlns:a16="http://schemas.microsoft.com/office/drawing/2014/main" id="{68BDC566-5ADE-1A97-9493-6040A279C071}"/>
              </a:ext>
            </a:extLst>
          </p:cNvPr>
          <p:cNvSpPr/>
          <p:nvPr/>
        </p:nvSpPr>
        <p:spPr bwMode="auto">
          <a:xfrm>
            <a:off x="1552797" y="3405324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6" name="Träne 87">
            <a:extLst>
              <a:ext uri="{FF2B5EF4-FFF2-40B4-BE49-F238E27FC236}">
                <a16:creationId xmlns:a16="http://schemas.microsoft.com/office/drawing/2014/main" id="{385F9392-BCE2-8560-6CBA-6DF500121125}"/>
              </a:ext>
            </a:extLst>
          </p:cNvPr>
          <p:cNvSpPr/>
          <p:nvPr/>
        </p:nvSpPr>
        <p:spPr bwMode="auto">
          <a:xfrm>
            <a:off x="1774108" y="3405324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7" name="Träne 92">
            <a:extLst>
              <a:ext uri="{FF2B5EF4-FFF2-40B4-BE49-F238E27FC236}">
                <a16:creationId xmlns:a16="http://schemas.microsoft.com/office/drawing/2014/main" id="{F97C7B65-A0F0-42CD-3838-25A2033182CC}"/>
              </a:ext>
            </a:extLst>
          </p:cNvPr>
          <p:cNvSpPr/>
          <p:nvPr/>
        </p:nvSpPr>
        <p:spPr bwMode="auto">
          <a:xfrm>
            <a:off x="1998266" y="3405324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8" name="Träne 93">
            <a:extLst>
              <a:ext uri="{FF2B5EF4-FFF2-40B4-BE49-F238E27FC236}">
                <a16:creationId xmlns:a16="http://schemas.microsoft.com/office/drawing/2014/main" id="{1FF359A4-2442-6E65-E724-A40A974C5238}"/>
              </a:ext>
            </a:extLst>
          </p:cNvPr>
          <p:cNvSpPr/>
          <p:nvPr/>
        </p:nvSpPr>
        <p:spPr bwMode="auto">
          <a:xfrm>
            <a:off x="1548277" y="3630404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9" name="Träne 94">
            <a:extLst>
              <a:ext uri="{FF2B5EF4-FFF2-40B4-BE49-F238E27FC236}">
                <a16:creationId xmlns:a16="http://schemas.microsoft.com/office/drawing/2014/main" id="{A461C26A-2706-8967-D665-7A6FB3ED8918}"/>
              </a:ext>
            </a:extLst>
          </p:cNvPr>
          <p:cNvSpPr/>
          <p:nvPr/>
        </p:nvSpPr>
        <p:spPr bwMode="auto">
          <a:xfrm>
            <a:off x="1772368" y="3630404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0" name="Träne 95">
            <a:extLst>
              <a:ext uri="{FF2B5EF4-FFF2-40B4-BE49-F238E27FC236}">
                <a16:creationId xmlns:a16="http://schemas.microsoft.com/office/drawing/2014/main" id="{33A34EDF-4457-B343-3FA0-811BF917B98D}"/>
              </a:ext>
            </a:extLst>
          </p:cNvPr>
          <p:cNvSpPr/>
          <p:nvPr/>
        </p:nvSpPr>
        <p:spPr bwMode="auto">
          <a:xfrm>
            <a:off x="1995067" y="3630404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1" name="Träne 96">
            <a:extLst>
              <a:ext uri="{FF2B5EF4-FFF2-40B4-BE49-F238E27FC236}">
                <a16:creationId xmlns:a16="http://schemas.microsoft.com/office/drawing/2014/main" id="{85659DB2-FB68-4A33-1148-788810A3CE30}"/>
              </a:ext>
            </a:extLst>
          </p:cNvPr>
          <p:cNvSpPr/>
          <p:nvPr/>
        </p:nvSpPr>
        <p:spPr bwMode="auto">
          <a:xfrm>
            <a:off x="1548495" y="4300602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2" name="Träne 97">
            <a:extLst>
              <a:ext uri="{FF2B5EF4-FFF2-40B4-BE49-F238E27FC236}">
                <a16:creationId xmlns:a16="http://schemas.microsoft.com/office/drawing/2014/main" id="{126032D1-2275-78CA-8ED8-039879BE273F}"/>
              </a:ext>
            </a:extLst>
          </p:cNvPr>
          <p:cNvSpPr/>
          <p:nvPr/>
        </p:nvSpPr>
        <p:spPr bwMode="auto">
          <a:xfrm>
            <a:off x="1773954" y="4300602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3" name="Träne 98">
            <a:extLst>
              <a:ext uri="{FF2B5EF4-FFF2-40B4-BE49-F238E27FC236}">
                <a16:creationId xmlns:a16="http://schemas.microsoft.com/office/drawing/2014/main" id="{A8794ECC-9A85-655D-C0E4-90A45C8C293F}"/>
              </a:ext>
            </a:extLst>
          </p:cNvPr>
          <p:cNvSpPr/>
          <p:nvPr/>
        </p:nvSpPr>
        <p:spPr bwMode="auto">
          <a:xfrm>
            <a:off x="1995067" y="4300602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4" name="Träne 99">
            <a:extLst>
              <a:ext uri="{FF2B5EF4-FFF2-40B4-BE49-F238E27FC236}">
                <a16:creationId xmlns:a16="http://schemas.microsoft.com/office/drawing/2014/main" id="{DF3649F3-3434-84C9-BCCF-874118504D4B}"/>
              </a:ext>
            </a:extLst>
          </p:cNvPr>
          <p:cNvSpPr/>
          <p:nvPr/>
        </p:nvSpPr>
        <p:spPr bwMode="auto">
          <a:xfrm>
            <a:off x="1546453" y="4530930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5" name="Träne 100">
            <a:extLst>
              <a:ext uri="{FF2B5EF4-FFF2-40B4-BE49-F238E27FC236}">
                <a16:creationId xmlns:a16="http://schemas.microsoft.com/office/drawing/2014/main" id="{50C316E3-72CC-EE49-31A5-FC75AEDA7BC3}"/>
              </a:ext>
            </a:extLst>
          </p:cNvPr>
          <p:cNvSpPr/>
          <p:nvPr/>
        </p:nvSpPr>
        <p:spPr bwMode="auto">
          <a:xfrm>
            <a:off x="1767566" y="4530930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6" name="Träne 101">
            <a:extLst>
              <a:ext uri="{FF2B5EF4-FFF2-40B4-BE49-F238E27FC236}">
                <a16:creationId xmlns:a16="http://schemas.microsoft.com/office/drawing/2014/main" id="{2033F460-D15D-41EC-7D6F-47A02CF6C9F5}"/>
              </a:ext>
            </a:extLst>
          </p:cNvPr>
          <p:cNvSpPr/>
          <p:nvPr/>
        </p:nvSpPr>
        <p:spPr bwMode="auto">
          <a:xfrm>
            <a:off x="1989174" y="4530930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37" name="Gerade Verbindung mit Pfeil 103">
            <a:extLst>
              <a:ext uri="{FF2B5EF4-FFF2-40B4-BE49-F238E27FC236}">
                <a16:creationId xmlns:a16="http://schemas.microsoft.com/office/drawing/2014/main" id="{1D0FA6F2-E073-7D02-4C61-67F308272E60}"/>
              </a:ext>
            </a:extLst>
          </p:cNvPr>
          <p:cNvCxnSpPr/>
          <p:nvPr/>
        </p:nvCxnSpPr>
        <p:spPr bwMode="auto">
          <a:xfrm flipV="1">
            <a:off x="4658037" y="3677815"/>
            <a:ext cx="288927" cy="6252"/>
          </a:xfrm>
          <a:prstGeom prst="straightConnector1">
            <a:avLst/>
          </a:prstGeom>
          <a:solidFill>
            <a:srgbClr val="990000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8" name="Textfeld 106">
            <a:extLst>
              <a:ext uri="{FF2B5EF4-FFF2-40B4-BE49-F238E27FC236}">
                <a16:creationId xmlns:a16="http://schemas.microsoft.com/office/drawing/2014/main" id="{A527F41A-5061-1080-EBE6-347A09431FA4}"/>
              </a:ext>
            </a:extLst>
          </p:cNvPr>
          <p:cNvSpPr txBox="1"/>
          <p:nvPr/>
        </p:nvSpPr>
        <p:spPr>
          <a:xfrm>
            <a:off x="4590744" y="3703219"/>
            <a:ext cx="42351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1600" b="1">
                <a:solidFill>
                  <a:srgbClr val="FFC000"/>
                </a:solidFill>
                <a:latin typeface="+mj-lt"/>
              </a:rPr>
              <a:t>1h</a:t>
            </a:r>
          </a:p>
        </p:txBody>
      </p:sp>
      <p:sp>
        <p:nvSpPr>
          <p:cNvPr id="139" name="Textfeld 107">
            <a:extLst>
              <a:ext uri="{FF2B5EF4-FFF2-40B4-BE49-F238E27FC236}">
                <a16:creationId xmlns:a16="http://schemas.microsoft.com/office/drawing/2014/main" id="{0716F3E2-FDB5-0DA7-F276-DFF6214AD059}"/>
              </a:ext>
            </a:extLst>
          </p:cNvPr>
          <p:cNvSpPr txBox="1"/>
          <p:nvPr/>
        </p:nvSpPr>
        <p:spPr>
          <a:xfrm>
            <a:off x="2345639" y="3943008"/>
            <a:ext cx="11592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rgbClr val="FFC000"/>
                </a:solidFill>
                <a:latin typeface="+mj-lt"/>
              </a:rPr>
              <a:t>100 buses</a:t>
            </a:r>
          </a:p>
        </p:txBody>
      </p:sp>
      <p:sp>
        <p:nvSpPr>
          <p:cNvPr id="140" name="Träne 124">
            <a:extLst>
              <a:ext uri="{FF2B5EF4-FFF2-40B4-BE49-F238E27FC236}">
                <a16:creationId xmlns:a16="http://schemas.microsoft.com/office/drawing/2014/main" id="{3A15AFD3-E839-0E6F-81B8-25F51FD9E4DC}"/>
              </a:ext>
            </a:extLst>
          </p:cNvPr>
          <p:cNvSpPr/>
          <p:nvPr/>
        </p:nvSpPr>
        <p:spPr bwMode="auto">
          <a:xfrm>
            <a:off x="4702032" y="3446441"/>
            <a:ext cx="200939" cy="200939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41" name="Gerade Verbindung mit Pfeil 103">
            <a:extLst>
              <a:ext uri="{FF2B5EF4-FFF2-40B4-BE49-F238E27FC236}">
                <a16:creationId xmlns:a16="http://schemas.microsoft.com/office/drawing/2014/main" id="{508DBC74-F53A-EFB5-5086-950C2BA10DEC}"/>
              </a:ext>
            </a:extLst>
          </p:cNvPr>
          <p:cNvCxnSpPr/>
          <p:nvPr/>
        </p:nvCxnSpPr>
        <p:spPr bwMode="auto">
          <a:xfrm>
            <a:off x="4997762" y="3432473"/>
            <a:ext cx="0" cy="270747"/>
          </a:xfrm>
          <a:prstGeom prst="straightConnector1">
            <a:avLst/>
          </a:prstGeom>
          <a:solidFill>
            <a:srgbClr val="990000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2" name="Textfeld 107">
            <a:extLst>
              <a:ext uri="{FF2B5EF4-FFF2-40B4-BE49-F238E27FC236}">
                <a16:creationId xmlns:a16="http://schemas.microsoft.com/office/drawing/2014/main" id="{92D59477-C021-8F90-D992-4A50D304BA10}"/>
              </a:ext>
            </a:extLst>
          </p:cNvPr>
          <p:cNvSpPr txBox="1"/>
          <p:nvPr/>
        </p:nvSpPr>
        <p:spPr>
          <a:xfrm>
            <a:off x="4974673" y="3429087"/>
            <a:ext cx="89960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rgbClr val="FFC000"/>
                </a:solidFill>
                <a:latin typeface="+mj-lt"/>
              </a:rPr>
              <a:t>1.7 MW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FB6BD44-94BE-7419-F05D-EE434B537B04}"/>
              </a:ext>
            </a:extLst>
          </p:cNvPr>
          <p:cNvSpPr/>
          <p:nvPr/>
        </p:nvSpPr>
        <p:spPr bwMode="auto">
          <a:xfrm>
            <a:off x="901135" y="1821004"/>
            <a:ext cx="5302831" cy="7038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7000" tIns="0" rIns="27000" bIns="0" rtlCol="0" anchor="ctr" anchorCtr="0"/>
          <a:lstStyle/>
          <a:p>
            <a:pPr marL="9525">
              <a:spcBef>
                <a:spcPts val="225"/>
              </a:spcBef>
              <a:buClr>
                <a:srgbClr val="003B4C"/>
              </a:buClr>
              <a:buSzPct val="100000"/>
            </a:pPr>
            <a:r>
              <a:rPr lang="en-US" sz="2000" b="1" dirty="0">
                <a:latin typeface="+mj-lt"/>
              </a:rPr>
              <a:t>30,000 kWh consumed</a:t>
            </a:r>
          </a:p>
          <a:p>
            <a:pPr marL="9525">
              <a:spcBef>
                <a:spcPts val="225"/>
              </a:spcBef>
              <a:buClr>
                <a:srgbClr val="003B4C"/>
              </a:buClr>
              <a:buSzPct val="100000"/>
            </a:pPr>
            <a:r>
              <a:rPr lang="en-US" sz="2000" b="1" dirty="0">
                <a:latin typeface="+mj-lt"/>
              </a:rPr>
              <a:t>Time to recharge: 3 </a:t>
            </a:r>
            <a:r>
              <a:rPr lang="en-US" sz="2000" b="1" dirty="0" err="1">
                <a:latin typeface="+mj-lt"/>
              </a:rPr>
              <a:t>hrs</a:t>
            </a:r>
            <a:endParaRPr lang="en-US" sz="2000" b="1" dirty="0">
              <a:latin typeface="+mj-lt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C419B8F-B453-8744-047A-F07D8FCA0CB2}"/>
              </a:ext>
            </a:extLst>
          </p:cNvPr>
          <p:cNvSpPr/>
          <p:nvPr/>
        </p:nvSpPr>
        <p:spPr bwMode="auto">
          <a:xfrm>
            <a:off x="6317333" y="3096431"/>
            <a:ext cx="4877399" cy="5826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7000" tIns="0" rIns="27000" bIns="0" rtlCol="0" anchor="ctr" anchorCtr="0"/>
          <a:lstStyle/>
          <a:p>
            <a:pPr marL="9525">
              <a:spcBef>
                <a:spcPts val="225"/>
              </a:spcBef>
              <a:buClr>
                <a:srgbClr val="003B4C"/>
              </a:buClr>
              <a:buSzPct val="100000"/>
            </a:pPr>
            <a:r>
              <a:rPr lang="en-US" sz="2000" b="1" dirty="0">
                <a:latin typeface="+mj-lt"/>
              </a:rPr>
              <a:t>30,000 kWh / 3h = 10 MW </a:t>
            </a:r>
          </a:p>
          <a:p>
            <a:pPr marL="9525">
              <a:spcBef>
                <a:spcPts val="225"/>
              </a:spcBef>
              <a:buClr>
                <a:srgbClr val="003B4C"/>
              </a:buClr>
              <a:buSzPct val="100000"/>
            </a:pPr>
            <a:r>
              <a:rPr lang="en-US" sz="2000" b="1" dirty="0">
                <a:latin typeface="+mj-lt"/>
              </a:rPr>
              <a:t>					</a:t>
            </a:r>
            <a:r>
              <a:rPr lang="en-US" sz="2000" dirty="0">
                <a:latin typeface="+mj-lt"/>
              </a:rPr>
              <a:t>or 100 kW per bus</a:t>
            </a:r>
          </a:p>
        </p:txBody>
      </p:sp>
      <p:sp>
        <p:nvSpPr>
          <p:cNvPr id="145" name="Textfeld 123">
            <a:extLst>
              <a:ext uri="{FF2B5EF4-FFF2-40B4-BE49-F238E27FC236}">
                <a16:creationId xmlns:a16="http://schemas.microsoft.com/office/drawing/2014/main" id="{41EEDF2B-9EBB-8CF3-68F2-54272FE0D166}"/>
              </a:ext>
            </a:extLst>
          </p:cNvPr>
          <p:cNvSpPr txBox="1"/>
          <p:nvPr/>
        </p:nvSpPr>
        <p:spPr>
          <a:xfrm>
            <a:off x="2345638" y="3168051"/>
            <a:ext cx="1368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de-DE" sz="2000" b="1" kern="0" dirty="0">
                <a:solidFill>
                  <a:srgbClr val="FFC000"/>
                </a:solidFill>
                <a:latin typeface="+mj-lt"/>
              </a:rPr>
              <a:t>10 MW</a:t>
            </a:r>
          </a:p>
        </p:txBody>
      </p:sp>
      <p:cxnSp>
        <p:nvCxnSpPr>
          <p:cNvPr id="146" name="Gerader Verbinder 51">
            <a:extLst>
              <a:ext uri="{FF2B5EF4-FFF2-40B4-BE49-F238E27FC236}">
                <a16:creationId xmlns:a16="http://schemas.microsoft.com/office/drawing/2014/main" id="{5F5B911E-CBED-793F-7A66-04CB57917D1C}"/>
              </a:ext>
            </a:extLst>
          </p:cNvPr>
          <p:cNvCxnSpPr/>
          <p:nvPr/>
        </p:nvCxnSpPr>
        <p:spPr bwMode="auto">
          <a:xfrm>
            <a:off x="1509674" y="3394787"/>
            <a:ext cx="785159" cy="0"/>
          </a:xfrm>
          <a:prstGeom prst="line">
            <a:avLst/>
          </a:prstGeom>
          <a:solidFill>
            <a:srgbClr val="990000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4F96FA0C-363A-68D5-0F92-55BE92161FF1}"/>
              </a:ext>
            </a:extLst>
          </p:cNvPr>
          <p:cNvSpPr/>
          <p:nvPr/>
        </p:nvSpPr>
        <p:spPr bwMode="auto">
          <a:xfrm>
            <a:off x="886480" y="5423637"/>
            <a:ext cx="8645462" cy="396000"/>
          </a:xfrm>
          <a:prstGeom prst="rect">
            <a:avLst/>
          </a:prstGeom>
          <a:solidFill>
            <a:srgbClr val="669CB3"/>
          </a:solidFill>
          <a:ln>
            <a:noFill/>
          </a:ln>
          <a:effectLst/>
        </p:spPr>
        <p:txBody>
          <a:bodyPr wrap="square" lIns="576000" tIns="0" rIns="36000" bIns="0" rtlCol="0" anchor="ctr" anchorCtr="0"/>
          <a:lstStyle/>
          <a:p>
            <a:pPr defTabSz="685783"/>
            <a:r>
              <a:rPr lang="en-US" sz="2000" b="1">
                <a:solidFill>
                  <a:srgbClr val="FFFFFF"/>
                </a:solidFill>
                <a:latin typeface="+mj-lt"/>
              </a:rPr>
              <a:t>time for charing = bottleneck </a:t>
            </a:r>
            <a:r>
              <a:rPr lang="en-US" sz="2000" b="1">
                <a:solidFill>
                  <a:srgbClr val="FFFFFF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b="1">
                <a:solidFill>
                  <a:srgbClr val="FFFFFF"/>
                </a:solidFill>
                <a:latin typeface="+mj-lt"/>
              </a:rPr>
              <a:t> large amount of power required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AEA57690-53B2-0E66-3FCA-708A2D59835E}"/>
              </a:ext>
            </a:extLst>
          </p:cNvPr>
          <p:cNvSpPr/>
          <p:nvPr/>
        </p:nvSpPr>
        <p:spPr bwMode="auto">
          <a:xfrm rot="5400000">
            <a:off x="8391422" y="1709932"/>
            <a:ext cx="193643" cy="148652"/>
          </a:xfrm>
          <a:prstGeom prst="roundRect">
            <a:avLst>
              <a:gd name="adj" fmla="val 35890"/>
            </a:avLst>
          </a:prstGeom>
          <a:solidFill>
            <a:srgbClr val="9BBB59"/>
          </a:solidFill>
          <a:ln>
            <a:solidFill>
              <a:srgbClr val="9BBB59"/>
            </a:solidFill>
          </a:ln>
          <a:effectLst/>
        </p:spPr>
        <p:txBody>
          <a:bodyPr wrap="square" lIns="91440" tIns="0" rIns="46800" bIns="46800" rtlCol="0" anchor="t" anchorCtr="0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457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73FB4F78-1445-60F1-BD80-4CD6B503F0F2}"/>
              </a:ext>
            </a:extLst>
          </p:cNvPr>
          <p:cNvSpPr/>
          <p:nvPr/>
        </p:nvSpPr>
        <p:spPr bwMode="auto">
          <a:xfrm>
            <a:off x="8373942" y="1757752"/>
            <a:ext cx="228600" cy="228600"/>
          </a:xfrm>
          <a:prstGeom prst="ellipse">
            <a:avLst/>
          </a:prstGeom>
          <a:solidFill>
            <a:sysClr val="windowText" lastClr="000000"/>
          </a:solidFill>
          <a:ln>
            <a:solidFill>
              <a:srgbClr val="9BBB59"/>
            </a:solidFill>
          </a:ln>
          <a:effectLst/>
        </p:spPr>
        <p:txBody>
          <a:bodyPr wrap="square" lIns="91440" tIns="0" rIns="46800" bIns="46800" rtlCol="0" anchor="t" anchorCtr="0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CDF03622-8B36-0452-DC04-DE125FEB2F82}"/>
              </a:ext>
            </a:extLst>
          </p:cNvPr>
          <p:cNvSpPr/>
          <p:nvPr/>
        </p:nvSpPr>
        <p:spPr bwMode="auto">
          <a:xfrm rot="5400000">
            <a:off x="8812835" y="1505302"/>
            <a:ext cx="193643" cy="91148"/>
          </a:xfrm>
          <a:prstGeom prst="roundRect">
            <a:avLst>
              <a:gd name="adj" fmla="val 35890"/>
            </a:avLst>
          </a:prstGeom>
          <a:solidFill>
            <a:srgbClr val="9BBB59"/>
          </a:solidFill>
          <a:ln>
            <a:solidFill>
              <a:srgbClr val="9BBB59"/>
            </a:solidFill>
          </a:ln>
          <a:effectLst/>
        </p:spPr>
        <p:txBody>
          <a:bodyPr wrap="square" lIns="91440" tIns="0" rIns="46800" bIns="46800" rtlCol="0" anchor="t" anchorCtr="0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457E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B0DA76F0-A8F5-F0E0-F4ED-CFA3BEEDA1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804370" y="1322563"/>
            <a:ext cx="731520" cy="731520"/>
            <a:chOff x="2239321" y="1566946"/>
            <a:chExt cx="914400" cy="914400"/>
          </a:xfrm>
          <a:solidFill>
            <a:srgbClr val="00B050"/>
          </a:solidFill>
        </p:grpSpPr>
        <p:grpSp>
          <p:nvGrpSpPr>
            <p:cNvPr id="152" name="Graphic 22" descr="Bus with solid fill">
              <a:extLst>
                <a:ext uri="{FF2B5EF4-FFF2-40B4-BE49-F238E27FC236}">
                  <a16:creationId xmlns:a16="http://schemas.microsoft.com/office/drawing/2014/main" id="{D4447007-85F2-29EB-CEFA-0CE47F21F458}"/>
                </a:ext>
              </a:extLst>
            </p:cNvPr>
            <p:cNvGrpSpPr/>
            <p:nvPr/>
          </p:nvGrpSpPr>
          <p:grpSpPr>
            <a:xfrm flipH="1">
              <a:off x="2239321" y="1566946"/>
              <a:ext cx="914400" cy="914400"/>
              <a:chOff x="2239321" y="1566946"/>
              <a:chExt cx="914400" cy="914400"/>
            </a:xfrm>
            <a:grpFill/>
          </p:grpSpPr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06BB5A20-76FE-3E84-8D83-EBE47F91FB69}"/>
                  </a:ext>
                </a:extLst>
              </p:cNvPr>
              <p:cNvSpPr/>
              <p:nvPr/>
            </p:nvSpPr>
            <p:spPr>
              <a:xfrm>
                <a:off x="2277421" y="1794593"/>
                <a:ext cx="838200" cy="420052"/>
              </a:xfrm>
              <a:custGeom>
                <a:avLst/>
                <a:gdLst>
                  <a:gd name="connsiteX0" fmla="*/ 38100 w 838200"/>
                  <a:gd name="connsiteY0" fmla="*/ 58103 h 420052"/>
                  <a:gd name="connsiteX1" fmla="*/ 57150 w 838200"/>
                  <a:gd name="connsiteY1" fmla="*/ 39053 h 420052"/>
                  <a:gd name="connsiteX2" fmla="*/ 190500 w 838200"/>
                  <a:gd name="connsiteY2" fmla="*/ 39053 h 420052"/>
                  <a:gd name="connsiteX3" fmla="*/ 190500 w 838200"/>
                  <a:gd name="connsiteY3" fmla="*/ 191453 h 420052"/>
                  <a:gd name="connsiteX4" fmla="*/ 38100 w 838200"/>
                  <a:gd name="connsiteY4" fmla="*/ 191453 h 420052"/>
                  <a:gd name="connsiteX5" fmla="*/ 38100 w 838200"/>
                  <a:gd name="connsiteY5" fmla="*/ 58103 h 420052"/>
                  <a:gd name="connsiteX6" fmla="*/ 228600 w 838200"/>
                  <a:gd name="connsiteY6" fmla="*/ 39053 h 420052"/>
                  <a:gd name="connsiteX7" fmla="*/ 381000 w 838200"/>
                  <a:gd name="connsiteY7" fmla="*/ 39053 h 420052"/>
                  <a:gd name="connsiteX8" fmla="*/ 381000 w 838200"/>
                  <a:gd name="connsiteY8" fmla="*/ 191453 h 420052"/>
                  <a:gd name="connsiteX9" fmla="*/ 228600 w 838200"/>
                  <a:gd name="connsiteY9" fmla="*/ 191453 h 420052"/>
                  <a:gd name="connsiteX10" fmla="*/ 228600 w 838200"/>
                  <a:gd name="connsiteY10" fmla="*/ 39053 h 420052"/>
                  <a:gd name="connsiteX11" fmla="*/ 419100 w 838200"/>
                  <a:gd name="connsiteY11" fmla="*/ 39053 h 420052"/>
                  <a:gd name="connsiteX12" fmla="*/ 571500 w 838200"/>
                  <a:gd name="connsiteY12" fmla="*/ 39053 h 420052"/>
                  <a:gd name="connsiteX13" fmla="*/ 571500 w 838200"/>
                  <a:gd name="connsiteY13" fmla="*/ 191453 h 420052"/>
                  <a:gd name="connsiteX14" fmla="*/ 419100 w 838200"/>
                  <a:gd name="connsiteY14" fmla="*/ 191453 h 420052"/>
                  <a:gd name="connsiteX15" fmla="*/ 419100 w 838200"/>
                  <a:gd name="connsiteY15" fmla="*/ 39053 h 420052"/>
                  <a:gd name="connsiteX16" fmla="*/ 609600 w 838200"/>
                  <a:gd name="connsiteY16" fmla="*/ 39053 h 420052"/>
                  <a:gd name="connsiteX17" fmla="*/ 736283 w 838200"/>
                  <a:gd name="connsiteY17" fmla="*/ 39053 h 420052"/>
                  <a:gd name="connsiteX18" fmla="*/ 773430 w 838200"/>
                  <a:gd name="connsiteY18" fmla="*/ 70485 h 420052"/>
                  <a:gd name="connsiteX19" fmla="*/ 795338 w 838200"/>
                  <a:gd name="connsiteY19" fmla="*/ 205740 h 420052"/>
                  <a:gd name="connsiteX20" fmla="*/ 799148 w 838200"/>
                  <a:gd name="connsiteY20" fmla="*/ 248603 h 420052"/>
                  <a:gd name="connsiteX21" fmla="*/ 666750 w 838200"/>
                  <a:gd name="connsiteY21" fmla="*/ 248603 h 420052"/>
                  <a:gd name="connsiteX22" fmla="*/ 609600 w 838200"/>
                  <a:gd name="connsiteY22" fmla="*/ 191453 h 420052"/>
                  <a:gd name="connsiteX23" fmla="*/ 609600 w 838200"/>
                  <a:gd name="connsiteY23" fmla="*/ 39053 h 420052"/>
                  <a:gd name="connsiteX24" fmla="*/ 0 w 838200"/>
                  <a:gd name="connsiteY24" fmla="*/ 39053 h 420052"/>
                  <a:gd name="connsiteX25" fmla="*/ 0 w 838200"/>
                  <a:gd name="connsiteY25" fmla="*/ 381953 h 420052"/>
                  <a:gd name="connsiteX26" fmla="*/ 38100 w 838200"/>
                  <a:gd name="connsiteY26" fmla="*/ 420053 h 420052"/>
                  <a:gd name="connsiteX27" fmla="*/ 40005 w 838200"/>
                  <a:gd name="connsiteY27" fmla="*/ 420053 h 420052"/>
                  <a:gd name="connsiteX28" fmla="*/ 38100 w 838200"/>
                  <a:gd name="connsiteY28" fmla="*/ 401003 h 420052"/>
                  <a:gd name="connsiteX29" fmla="*/ 133350 w 838200"/>
                  <a:gd name="connsiteY29" fmla="*/ 305753 h 420052"/>
                  <a:gd name="connsiteX30" fmla="*/ 228600 w 838200"/>
                  <a:gd name="connsiteY30" fmla="*/ 401003 h 420052"/>
                  <a:gd name="connsiteX31" fmla="*/ 226695 w 838200"/>
                  <a:gd name="connsiteY31" fmla="*/ 420053 h 420052"/>
                  <a:gd name="connsiteX32" fmla="*/ 573405 w 838200"/>
                  <a:gd name="connsiteY32" fmla="*/ 420053 h 420052"/>
                  <a:gd name="connsiteX33" fmla="*/ 571500 w 838200"/>
                  <a:gd name="connsiteY33" fmla="*/ 401003 h 420052"/>
                  <a:gd name="connsiteX34" fmla="*/ 666750 w 838200"/>
                  <a:gd name="connsiteY34" fmla="*/ 305753 h 420052"/>
                  <a:gd name="connsiteX35" fmla="*/ 762000 w 838200"/>
                  <a:gd name="connsiteY35" fmla="*/ 401003 h 420052"/>
                  <a:gd name="connsiteX36" fmla="*/ 760095 w 838200"/>
                  <a:gd name="connsiteY36" fmla="*/ 420053 h 420052"/>
                  <a:gd name="connsiteX37" fmla="*/ 800100 w 838200"/>
                  <a:gd name="connsiteY37" fmla="*/ 420053 h 420052"/>
                  <a:gd name="connsiteX38" fmla="*/ 838200 w 838200"/>
                  <a:gd name="connsiteY38" fmla="*/ 381953 h 420052"/>
                  <a:gd name="connsiteX39" fmla="*/ 838200 w 838200"/>
                  <a:gd name="connsiteY39" fmla="*/ 260033 h 420052"/>
                  <a:gd name="connsiteX40" fmla="*/ 833438 w 838200"/>
                  <a:gd name="connsiteY40" fmla="*/ 199073 h 420052"/>
                  <a:gd name="connsiteX41" fmla="*/ 811530 w 838200"/>
                  <a:gd name="connsiteY41" fmla="*/ 62865 h 420052"/>
                  <a:gd name="connsiteX42" fmla="*/ 736283 w 838200"/>
                  <a:gd name="connsiteY42" fmla="*/ 0 h 420052"/>
                  <a:gd name="connsiteX43" fmla="*/ 38100 w 838200"/>
                  <a:gd name="connsiteY43" fmla="*/ 0 h 420052"/>
                  <a:gd name="connsiteX44" fmla="*/ 0 w 838200"/>
                  <a:gd name="connsiteY44" fmla="*/ 39053 h 420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8200" h="420052">
                    <a:moveTo>
                      <a:pt x="38100" y="58103"/>
                    </a:moveTo>
                    <a:cubicBezTo>
                      <a:pt x="38100" y="47625"/>
                      <a:pt x="46672" y="39053"/>
                      <a:pt x="57150" y="39053"/>
                    </a:cubicBezTo>
                    <a:lnTo>
                      <a:pt x="190500" y="39053"/>
                    </a:lnTo>
                    <a:lnTo>
                      <a:pt x="190500" y="191453"/>
                    </a:lnTo>
                    <a:lnTo>
                      <a:pt x="38100" y="191453"/>
                    </a:lnTo>
                    <a:lnTo>
                      <a:pt x="38100" y="58103"/>
                    </a:lnTo>
                    <a:close/>
                    <a:moveTo>
                      <a:pt x="228600" y="39053"/>
                    </a:moveTo>
                    <a:lnTo>
                      <a:pt x="381000" y="39053"/>
                    </a:lnTo>
                    <a:lnTo>
                      <a:pt x="381000" y="191453"/>
                    </a:lnTo>
                    <a:lnTo>
                      <a:pt x="228600" y="191453"/>
                    </a:lnTo>
                    <a:lnTo>
                      <a:pt x="228600" y="39053"/>
                    </a:lnTo>
                    <a:close/>
                    <a:moveTo>
                      <a:pt x="419100" y="39053"/>
                    </a:moveTo>
                    <a:lnTo>
                      <a:pt x="571500" y="39053"/>
                    </a:lnTo>
                    <a:lnTo>
                      <a:pt x="571500" y="191453"/>
                    </a:lnTo>
                    <a:lnTo>
                      <a:pt x="419100" y="191453"/>
                    </a:lnTo>
                    <a:lnTo>
                      <a:pt x="419100" y="39053"/>
                    </a:lnTo>
                    <a:close/>
                    <a:moveTo>
                      <a:pt x="609600" y="39053"/>
                    </a:moveTo>
                    <a:lnTo>
                      <a:pt x="736283" y="39053"/>
                    </a:lnTo>
                    <a:cubicBezTo>
                      <a:pt x="754380" y="39053"/>
                      <a:pt x="770573" y="52388"/>
                      <a:pt x="773430" y="70485"/>
                    </a:cubicBezTo>
                    <a:lnTo>
                      <a:pt x="795338" y="205740"/>
                    </a:lnTo>
                    <a:cubicBezTo>
                      <a:pt x="797243" y="220028"/>
                      <a:pt x="799148" y="234315"/>
                      <a:pt x="799148" y="248603"/>
                    </a:cubicBezTo>
                    <a:lnTo>
                      <a:pt x="666750" y="248603"/>
                    </a:lnTo>
                    <a:lnTo>
                      <a:pt x="609600" y="191453"/>
                    </a:lnTo>
                    <a:lnTo>
                      <a:pt x="609600" y="39053"/>
                    </a:lnTo>
                    <a:close/>
                    <a:moveTo>
                      <a:pt x="0" y="39053"/>
                    </a:moveTo>
                    <a:lnTo>
                      <a:pt x="0" y="381953"/>
                    </a:lnTo>
                    <a:cubicBezTo>
                      <a:pt x="0" y="402907"/>
                      <a:pt x="17145" y="420053"/>
                      <a:pt x="38100" y="420053"/>
                    </a:cubicBezTo>
                    <a:lnTo>
                      <a:pt x="40005" y="420053"/>
                    </a:lnTo>
                    <a:cubicBezTo>
                      <a:pt x="39053" y="414338"/>
                      <a:pt x="38100" y="407670"/>
                      <a:pt x="38100" y="401003"/>
                    </a:cubicBezTo>
                    <a:cubicBezTo>
                      <a:pt x="38100" y="348615"/>
                      <a:pt x="80963" y="305753"/>
                      <a:pt x="133350" y="305753"/>
                    </a:cubicBezTo>
                    <a:cubicBezTo>
                      <a:pt x="185738" y="305753"/>
                      <a:pt x="228600" y="348615"/>
                      <a:pt x="228600" y="401003"/>
                    </a:cubicBezTo>
                    <a:cubicBezTo>
                      <a:pt x="228600" y="407670"/>
                      <a:pt x="227648" y="414338"/>
                      <a:pt x="226695" y="420053"/>
                    </a:cubicBezTo>
                    <a:lnTo>
                      <a:pt x="573405" y="420053"/>
                    </a:lnTo>
                    <a:cubicBezTo>
                      <a:pt x="572453" y="414338"/>
                      <a:pt x="571500" y="407670"/>
                      <a:pt x="571500" y="401003"/>
                    </a:cubicBezTo>
                    <a:cubicBezTo>
                      <a:pt x="571500" y="348615"/>
                      <a:pt x="614363" y="305753"/>
                      <a:pt x="666750" y="305753"/>
                    </a:cubicBezTo>
                    <a:cubicBezTo>
                      <a:pt x="719138" y="305753"/>
                      <a:pt x="762000" y="348615"/>
                      <a:pt x="762000" y="401003"/>
                    </a:cubicBezTo>
                    <a:cubicBezTo>
                      <a:pt x="762000" y="407670"/>
                      <a:pt x="761048" y="414338"/>
                      <a:pt x="760095" y="420053"/>
                    </a:cubicBezTo>
                    <a:lnTo>
                      <a:pt x="800100" y="420053"/>
                    </a:lnTo>
                    <a:cubicBezTo>
                      <a:pt x="821055" y="420053"/>
                      <a:pt x="838200" y="402907"/>
                      <a:pt x="838200" y="381953"/>
                    </a:cubicBezTo>
                    <a:lnTo>
                      <a:pt x="838200" y="260033"/>
                    </a:lnTo>
                    <a:cubicBezTo>
                      <a:pt x="838200" y="240030"/>
                      <a:pt x="836295" y="219075"/>
                      <a:pt x="833438" y="199073"/>
                    </a:cubicBezTo>
                    <a:lnTo>
                      <a:pt x="811530" y="62865"/>
                    </a:lnTo>
                    <a:cubicBezTo>
                      <a:pt x="804863" y="26670"/>
                      <a:pt x="773430" y="0"/>
                      <a:pt x="736283" y="0"/>
                    </a:cubicBezTo>
                    <a:lnTo>
                      <a:pt x="38100" y="0"/>
                    </a:lnTo>
                    <a:cubicBezTo>
                      <a:pt x="17145" y="953"/>
                      <a:pt x="0" y="18097"/>
                      <a:pt x="0" y="390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EFAF480-6EF8-D5BD-0293-531AAE6458A0}"/>
                  </a:ext>
                </a:extLst>
              </p:cNvPr>
              <p:cNvSpPr/>
              <p:nvPr/>
            </p:nvSpPr>
            <p:spPr>
              <a:xfrm>
                <a:off x="2877496" y="212892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62B79DD-C415-8443-3B79-394A1642B088}"/>
                  </a:ext>
                </a:extLst>
              </p:cNvPr>
              <p:cNvSpPr/>
              <p:nvPr/>
            </p:nvSpPr>
            <p:spPr>
              <a:xfrm>
                <a:off x="2344096" y="212892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41151E67-AA05-43C6-1735-CBD52FB2A709}"/>
                </a:ext>
              </a:extLst>
            </p:cNvPr>
            <p:cNvGrpSpPr/>
            <p:nvPr/>
          </p:nvGrpSpPr>
          <p:grpSpPr>
            <a:xfrm>
              <a:off x="2832654" y="1819275"/>
              <a:ext cx="276558" cy="252511"/>
              <a:chOff x="2832654" y="1819275"/>
              <a:chExt cx="276558" cy="252511"/>
            </a:xfrm>
            <a:grpFill/>
          </p:grpSpPr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EC87C5D8-F220-448C-45F7-C71041AFC318}"/>
                  </a:ext>
                </a:extLst>
              </p:cNvPr>
              <p:cNvSpPr/>
              <p:nvPr/>
            </p:nvSpPr>
            <p:spPr bwMode="auto">
              <a:xfrm>
                <a:off x="2834547" y="1819275"/>
                <a:ext cx="258697" cy="20683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 wrap="square" lIns="91440" tIns="0" rIns="46800" bIns="46800" rtlCol="0" anchor="t" anchorCtr="0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457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55" name="Lightning Bolt 154">
                <a:extLst>
                  <a:ext uri="{FF2B5EF4-FFF2-40B4-BE49-F238E27FC236}">
                    <a16:creationId xmlns:a16="http://schemas.microsoft.com/office/drawing/2014/main" id="{2FBD0793-D241-1029-526B-283F9E795C13}"/>
                  </a:ext>
                </a:extLst>
              </p:cNvPr>
              <p:cNvSpPr/>
              <p:nvPr/>
            </p:nvSpPr>
            <p:spPr bwMode="auto">
              <a:xfrm rot="20248341" flipH="1">
                <a:off x="2832654" y="1826593"/>
                <a:ext cx="276558" cy="245193"/>
              </a:xfrm>
              <a:prstGeom prst="lightningBolt">
                <a:avLst/>
              </a:prstGeom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p:spPr>
            <p:txBody>
              <a:bodyPr wrap="square" lIns="91440" tIns="0" rIns="46800" bIns="46800" rtlCol="0" anchor="t" anchorCtr="0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457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</p:grpSp>
      <p:cxnSp>
        <p:nvCxnSpPr>
          <p:cNvPr id="159" name="Connector: Elbow 158">
            <a:extLst>
              <a:ext uri="{FF2B5EF4-FFF2-40B4-BE49-F238E27FC236}">
                <a16:creationId xmlns:a16="http://schemas.microsoft.com/office/drawing/2014/main" id="{1F45D205-6414-98A8-C910-2F2E254B744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601049" y="1365633"/>
            <a:ext cx="195805" cy="421412"/>
          </a:xfrm>
          <a:prstGeom prst="bentConnector3">
            <a:avLst>
              <a:gd name="adj1" fmla="val 157738"/>
            </a:avLst>
          </a:prstGeom>
          <a:noFill/>
          <a:ln w="9525" cap="flat" cmpd="sng" algn="ctr">
            <a:solidFill>
              <a:srgbClr val="9BBB59"/>
            </a:solidFill>
            <a:prstDash val="solid"/>
          </a:ln>
          <a:effectLst/>
        </p:spPr>
      </p:cxnSp>
      <p:sp>
        <p:nvSpPr>
          <p:cNvPr id="160" name="Lightning Bolt 159">
            <a:extLst>
              <a:ext uri="{FF2B5EF4-FFF2-40B4-BE49-F238E27FC236}">
                <a16:creationId xmlns:a16="http://schemas.microsoft.com/office/drawing/2014/main" id="{603697E0-0DE4-A326-AE6C-888C9CEDA7D4}"/>
              </a:ext>
            </a:extLst>
          </p:cNvPr>
          <p:cNvSpPr/>
          <p:nvPr/>
        </p:nvSpPr>
        <p:spPr bwMode="auto">
          <a:xfrm rot="1351659">
            <a:off x="8410620" y="1803812"/>
            <a:ext cx="140248" cy="125587"/>
          </a:xfrm>
          <a:prstGeom prst="lightningBolt">
            <a:avLst/>
          </a:prstGeom>
          <a:solidFill>
            <a:srgbClr val="9BBB59"/>
          </a:solidFill>
          <a:ln>
            <a:noFill/>
          </a:ln>
          <a:effectLst/>
        </p:spPr>
        <p:txBody>
          <a:bodyPr wrap="square" lIns="91440" tIns="0" rIns="46800" bIns="46800" rtlCol="0" anchor="t" anchorCtr="0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457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61" name="Rectangle: Diagonal Corners Rounded 160">
            <a:extLst>
              <a:ext uri="{FF2B5EF4-FFF2-40B4-BE49-F238E27FC236}">
                <a16:creationId xmlns:a16="http://schemas.microsoft.com/office/drawing/2014/main" id="{EC88F435-87E0-9FC8-DC61-F8CC72833F2A}"/>
              </a:ext>
            </a:extLst>
          </p:cNvPr>
          <p:cNvSpPr/>
          <p:nvPr/>
        </p:nvSpPr>
        <p:spPr bwMode="auto">
          <a:xfrm>
            <a:off x="7324078" y="1402701"/>
            <a:ext cx="1043785" cy="510575"/>
          </a:xfrm>
          <a:prstGeom prst="round2DiagRect">
            <a:avLst/>
          </a:prstGeom>
          <a:noFill/>
          <a:ln>
            <a:noFill/>
          </a:ln>
          <a:effectLst/>
        </p:spPr>
        <p:txBody>
          <a:bodyPr lIns="0" tIns="36000" rIns="0" bIns="36000" anchor="ctr"/>
          <a:lstStyle/>
          <a:p>
            <a:pPr algn="ctr" defTabSz="685783">
              <a:defRPr/>
            </a:pPr>
            <a:r>
              <a:rPr lang="en-US" sz="1400" b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Charging station</a:t>
            </a:r>
          </a:p>
        </p:txBody>
      </p:sp>
      <p:pic>
        <p:nvPicPr>
          <p:cNvPr id="4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E471081E-F5DE-EFA6-4F9D-1CDCFC3072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66" y="6046900"/>
            <a:ext cx="895310" cy="3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03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the energy get to the bus?</a:t>
            </a:r>
          </a:p>
        </p:txBody>
      </p:sp>
      <p:grpSp>
        <p:nvGrpSpPr>
          <p:cNvPr id="101" name="Gruppieren 40">
            <a:extLst>
              <a:ext uri="{FF2B5EF4-FFF2-40B4-BE49-F238E27FC236}">
                <a16:creationId xmlns:a16="http://schemas.microsoft.com/office/drawing/2014/main" id="{E034BD14-5544-E7FD-8F81-122122349B0D}"/>
              </a:ext>
            </a:extLst>
          </p:cNvPr>
          <p:cNvGrpSpPr/>
          <p:nvPr/>
        </p:nvGrpSpPr>
        <p:grpSpPr>
          <a:xfrm>
            <a:off x="662067" y="2614706"/>
            <a:ext cx="5785740" cy="2561734"/>
            <a:chOff x="30490" y="2299432"/>
            <a:chExt cx="7714329" cy="3415647"/>
          </a:xfrm>
        </p:grpSpPr>
        <p:sp>
          <p:nvSpPr>
            <p:cNvPr id="109" name="Textfeld 48">
              <a:extLst>
                <a:ext uri="{FF2B5EF4-FFF2-40B4-BE49-F238E27FC236}">
                  <a16:creationId xmlns:a16="http://schemas.microsoft.com/office/drawing/2014/main" id="{A28CE521-0588-2233-1528-F17A7102C5ED}"/>
                </a:ext>
              </a:extLst>
            </p:cNvPr>
            <p:cNvSpPr txBox="1"/>
            <p:nvPr/>
          </p:nvSpPr>
          <p:spPr>
            <a:xfrm>
              <a:off x="30490" y="3517115"/>
              <a:ext cx="1080931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j-lt"/>
                </a:rPr>
                <a:t>       8</a:t>
              </a:r>
            </a:p>
          </p:txBody>
        </p:sp>
        <p:sp>
          <p:nvSpPr>
            <p:cNvPr id="102" name="Textfeld 41">
              <a:extLst>
                <a:ext uri="{FF2B5EF4-FFF2-40B4-BE49-F238E27FC236}">
                  <a16:creationId xmlns:a16="http://schemas.microsoft.com/office/drawing/2014/main" id="{D202227F-6BE3-AC10-C1F2-13C76322A220}"/>
                </a:ext>
              </a:extLst>
            </p:cNvPr>
            <p:cNvSpPr txBox="1"/>
            <p:nvPr/>
          </p:nvSpPr>
          <p:spPr>
            <a:xfrm>
              <a:off x="6122052" y="5181599"/>
              <a:ext cx="1622767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j-lt"/>
                </a:rPr>
                <a:t>Time [h]</a:t>
              </a:r>
            </a:p>
          </p:txBody>
        </p:sp>
        <p:sp>
          <p:nvSpPr>
            <p:cNvPr id="103" name="Textfeld 42">
              <a:extLst>
                <a:ext uri="{FF2B5EF4-FFF2-40B4-BE49-F238E27FC236}">
                  <a16:creationId xmlns:a16="http://schemas.microsoft.com/office/drawing/2014/main" id="{98054FB5-4EB8-068D-5D0F-EE26BCABFEF2}"/>
                </a:ext>
              </a:extLst>
            </p:cNvPr>
            <p:cNvSpPr txBox="1"/>
            <p:nvPr/>
          </p:nvSpPr>
          <p:spPr>
            <a:xfrm>
              <a:off x="308198" y="2299432"/>
              <a:ext cx="115440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j-lt"/>
                </a:rPr>
                <a:t>P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j-lt"/>
                </a:rPr>
                <a:t>[MW]</a:t>
              </a:r>
            </a:p>
          </p:txBody>
        </p:sp>
        <p:sp>
          <p:nvSpPr>
            <p:cNvPr id="104" name="Textfeld 43">
              <a:extLst>
                <a:ext uri="{FF2B5EF4-FFF2-40B4-BE49-F238E27FC236}">
                  <a16:creationId xmlns:a16="http://schemas.microsoft.com/office/drawing/2014/main" id="{45385C46-A431-D7C6-EA03-C4A0E8C55513}"/>
                </a:ext>
              </a:extLst>
            </p:cNvPr>
            <p:cNvSpPr txBox="1"/>
            <p:nvPr/>
          </p:nvSpPr>
          <p:spPr>
            <a:xfrm>
              <a:off x="191440" y="4609796"/>
              <a:ext cx="108093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j-lt"/>
                </a:rPr>
                <a:t>       2</a:t>
              </a:r>
            </a:p>
          </p:txBody>
        </p:sp>
        <p:sp>
          <p:nvSpPr>
            <p:cNvPr id="105" name="Textfeld 44">
              <a:extLst>
                <a:ext uri="{FF2B5EF4-FFF2-40B4-BE49-F238E27FC236}">
                  <a16:creationId xmlns:a16="http://schemas.microsoft.com/office/drawing/2014/main" id="{D1BE73E3-C8BF-FA45-AF13-DEE3A6580B34}"/>
                </a:ext>
              </a:extLst>
            </p:cNvPr>
            <p:cNvSpPr txBox="1"/>
            <p:nvPr/>
          </p:nvSpPr>
          <p:spPr>
            <a:xfrm>
              <a:off x="167136" y="4240896"/>
              <a:ext cx="108093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j-lt"/>
                </a:rPr>
                <a:t>       4</a:t>
              </a:r>
            </a:p>
          </p:txBody>
        </p:sp>
        <p:sp>
          <p:nvSpPr>
            <p:cNvPr id="106" name="Textfeld 45">
              <a:extLst>
                <a:ext uri="{FF2B5EF4-FFF2-40B4-BE49-F238E27FC236}">
                  <a16:creationId xmlns:a16="http://schemas.microsoft.com/office/drawing/2014/main" id="{1EDFE88C-2CCE-CABB-CB07-BC5E919D25D5}"/>
                </a:ext>
              </a:extLst>
            </p:cNvPr>
            <p:cNvSpPr txBox="1"/>
            <p:nvPr/>
          </p:nvSpPr>
          <p:spPr>
            <a:xfrm>
              <a:off x="47448" y="3878845"/>
              <a:ext cx="108093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j-lt"/>
                </a:rPr>
                <a:t>       6</a:t>
              </a:r>
            </a:p>
          </p:txBody>
        </p:sp>
        <p:sp>
          <p:nvSpPr>
            <p:cNvPr id="107" name="Textfeld 46">
              <a:extLst>
                <a:ext uri="{FF2B5EF4-FFF2-40B4-BE49-F238E27FC236}">
                  <a16:creationId xmlns:a16="http://schemas.microsoft.com/office/drawing/2014/main" id="{926248C8-57A8-4ED2-566E-2991967B2612}"/>
                </a:ext>
              </a:extLst>
            </p:cNvPr>
            <p:cNvSpPr txBox="1"/>
            <p:nvPr/>
          </p:nvSpPr>
          <p:spPr>
            <a:xfrm>
              <a:off x="116269" y="3167431"/>
              <a:ext cx="1080931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j-lt"/>
                </a:rPr>
                <a:t>      10</a:t>
              </a:r>
            </a:p>
          </p:txBody>
        </p:sp>
        <p:grpSp>
          <p:nvGrpSpPr>
            <p:cNvPr id="108" name="Gruppieren 47">
              <a:extLst>
                <a:ext uri="{FF2B5EF4-FFF2-40B4-BE49-F238E27FC236}">
                  <a16:creationId xmlns:a16="http://schemas.microsoft.com/office/drawing/2014/main" id="{45725C1C-E8C5-4BAF-37CD-9254BD644C26}"/>
                </a:ext>
              </a:extLst>
            </p:cNvPr>
            <p:cNvGrpSpPr/>
            <p:nvPr/>
          </p:nvGrpSpPr>
          <p:grpSpPr>
            <a:xfrm>
              <a:off x="951609" y="3182124"/>
              <a:ext cx="6211191" cy="2011398"/>
              <a:chOff x="951609" y="2268014"/>
              <a:chExt cx="6211191" cy="2925508"/>
            </a:xfrm>
          </p:grpSpPr>
          <p:cxnSp>
            <p:nvCxnSpPr>
              <p:cNvPr id="110" name="Gerade Verbindung mit Pfeil 49">
                <a:extLst>
                  <a:ext uri="{FF2B5EF4-FFF2-40B4-BE49-F238E27FC236}">
                    <a16:creationId xmlns:a16="http://schemas.microsoft.com/office/drawing/2014/main" id="{28FA3599-93DD-1714-C7C8-5E71D0FEAE92}"/>
                  </a:ext>
                </a:extLst>
              </p:cNvPr>
              <p:cNvCxnSpPr/>
              <p:nvPr/>
            </p:nvCxnSpPr>
            <p:spPr bwMode="auto">
              <a:xfrm flipV="1">
                <a:off x="1170723" y="2268014"/>
                <a:ext cx="0" cy="2925508"/>
              </a:xfrm>
              <a:prstGeom prst="straightConnector1">
                <a:avLst/>
              </a:prstGeom>
              <a:solidFill>
                <a:srgbClr val="990000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2" name="Gerader Verbinder 52">
                <a:extLst>
                  <a:ext uri="{FF2B5EF4-FFF2-40B4-BE49-F238E27FC236}">
                    <a16:creationId xmlns:a16="http://schemas.microsoft.com/office/drawing/2014/main" id="{E3CA258F-360F-5539-FC01-62C4256505D1}"/>
                  </a:ext>
                </a:extLst>
              </p:cNvPr>
              <p:cNvCxnSpPr/>
              <p:nvPr/>
            </p:nvCxnSpPr>
            <p:spPr bwMode="auto">
              <a:xfrm>
                <a:off x="1027454" y="3074390"/>
                <a:ext cx="274385" cy="0"/>
              </a:xfrm>
              <a:prstGeom prst="line">
                <a:avLst/>
              </a:prstGeom>
              <a:solidFill>
                <a:srgbClr val="990000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3" name="Gerader Verbinder 53">
                <a:extLst>
                  <a:ext uri="{FF2B5EF4-FFF2-40B4-BE49-F238E27FC236}">
                    <a16:creationId xmlns:a16="http://schemas.microsoft.com/office/drawing/2014/main" id="{E494646A-A4E8-3501-CA16-A12603F5BAB8}"/>
                  </a:ext>
                </a:extLst>
              </p:cNvPr>
              <p:cNvCxnSpPr/>
              <p:nvPr/>
            </p:nvCxnSpPr>
            <p:spPr bwMode="auto">
              <a:xfrm>
                <a:off x="1027454" y="3605886"/>
                <a:ext cx="274385" cy="0"/>
              </a:xfrm>
              <a:prstGeom prst="line">
                <a:avLst/>
              </a:prstGeom>
              <a:solidFill>
                <a:srgbClr val="99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4" name="Gerader Verbinder 54">
                <a:extLst>
                  <a:ext uri="{FF2B5EF4-FFF2-40B4-BE49-F238E27FC236}">
                    <a16:creationId xmlns:a16="http://schemas.microsoft.com/office/drawing/2014/main" id="{7189621E-2589-823E-FBCB-4D442F65FA53}"/>
                  </a:ext>
                </a:extLst>
              </p:cNvPr>
              <p:cNvCxnSpPr/>
              <p:nvPr/>
            </p:nvCxnSpPr>
            <p:spPr bwMode="auto">
              <a:xfrm>
                <a:off x="1027454" y="4137372"/>
                <a:ext cx="274385" cy="0"/>
              </a:xfrm>
              <a:prstGeom prst="line">
                <a:avLst/>
              </a:prstGeom>
              <a:solidFill>
                <a:srgbClr val="99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5" name="Gerader Verbinder 55">
                <a:extLst>
                  <a:ext uri="{FF2B5EF4-FFF2-40B4-BE49-F238E27FC236}">
                    <a16:creationId xmlns:a16="http://schemas.microsoft.com/office/drawing/2014/main" id="{280CD0EB-B824-5D64-B3D9-C705B5E16AC9}"/>
                  </a:ext>
                </a:extLst>
              </p:cNvPr>
              <p:cNvCxnSpPr/>
              <p:nvPr/>
            </p:nvCxnSpPr>
            <p:spPr bwMode="auto">
              <a:xfrm>
                <a:off x="1027454" y="4668866"/>
                <a:ext cx="274385" cy="0"/>
              </a:xfrm>
              <a:prstGeom prst="line">
                <a:avLst/>
              </a:prstGeom>
              <a:solidFill>
                <a:srgbClr val="99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Gerade Verbindung mit Pfeil 57">
                <a:extLst>
                  <a:ext uri="{FF2B5EF4-FFF2-40B4-BE49-F238E27FC236}">
                    <a16:creationId xmlns:a16="http://schemas.microsoft.com/office/drawing/2014/main" id="{8D057E1E-D4D5-31F2-B207-F3A1E6897BD9}"/>
                  </a:ext>
                </a:extLst>
              </p:cNvPr>
              <p:cNvCxnSpPr/>
              <p:nvPr/>
            </p:nvCxnSpPr>
            <p:spPr bwMode="auto">
              <a:xfrm flipV="1">
                <a:off x="951609" y="5124982"/>
                <a:ext cx="6211191" cy="1"/>
              </a:xfrm>
              <a:prstGeom prst="straightConnector1">
                <a:avLst/>
              </a:prstGeom>
              <a:solidFill>
                <a:srgbClr val="4F81BD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17" name="Gerader Verbinder 53">
                <a:extLst>
                  <a:ext uri="{FF2B5EF4-FFF2-40B4-BE49-F238E27FC236}">
                    <a16:creationId xmlns:a16="http://schemas.microsoft.com/office/drawing/2014/main" id="{E387828E-256E-EE72-3393-BE04D3CA8439}"/>
                  </a:ext>
                </a:extLst>
              </p:cNvPr>
              <p:cNvCxnSpPr/>
              <p:nvPr/>
            </p:nvCxnSpPr>
            <p:spPr bwMode="auto">
              <a:xfrm>
                <a:off x="1027454" y="3066969"/>
                <a:ext cx="274385" cy="0"/>
              </a:xfrm>
              <a:prstGeom prst="line">
                <a:avLst/>
              </a:prstGeom>
              <a:solidFill>
                <a:srgbClr val="99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8" name="Gerader Verbinder 53">
                <a:extLst>
                  <a:ext uri="{FF2B5EF4-FFF2-40B4-BE49-F238E27FC236}">
                    <a16:creationId xmlns:a16="http://schemas.microsoft.com/office/drawing/2014/main" id="{706A704F-8BA6-416A-6BD5-A484488E9289}"/>
                  </a:ext>
                </a:extLst>
              </p:cNvPr>
              <p:cNvCxnSpPr/>
              <p:nvPr/>
            </p:nvCxnSpPr>
            <p:spPr bwMode="auto">
              <a:xfrm>
                <a:off x="1027454" y="2576446"/>
                <a:ext cx="274385" cy="0"/>
              </a:xfrm>
              <a:prstGeom prst="line">
                <a:avLst/>
              </a:prstGeom>
              <a:solidFill>
                <a:srgbClr val="99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cxnSp>
        <p:nvCxnSpPr>
          <p:cNvPr id="137" name="Gerade Verbindung mit Pfeil 103">
            <a:extLst>
              <a:ext uri="{FF2B5EF4-FFF2-40B4-BE49-F238E27FC236}">
                <a16:creationId xmlns:a16="http://schemas.microsoft.com/office/drawing/2014/main" id="{1D0FA6F2-E073-7D02-4C61-67F308272E60}"/>
              </a:ext>
            </a:extLst>
          </p:cNvPr>
          <p:cNvCxnSpPr/>
          <p:nvPr/>
        </p:nvCxnSpPr>
        <p:spPr bwMode="auto">
          <a:xfrm flipV="1">
            <a:off x="6629427" y="3356615"/>
            <a:ext cx="288927" cy="6252"/>
          </a:xfrm>
          <a:prstGeom prst="straightConnector1">
            <a:avLst/>
          </a:prstGeom>
          <a:solidFill>
            <a:srgbClr val="990000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8" name="Textfeld 106">
            <a:extLst>
              <a:ext uri="{FF2B5EF4-FFF2-40B4-BE49-F238E27FC236}">
                <a16:creationId xmlns:a16="http://schemas.microsoft.com/office/drawing/2014/main" id="{A527F41A-5061-1080-EBE6-347A09431FA4}"/>
              </a:ext>
            </a:extLst>
          </p:cNvPr>
          <p:cNvSpPr txBox="1"/>
          <p:nvPr/>
        </p:nvSpPr>
        <p:spPr>
          <a:xfrm>
            <a:off x="6562134" y="3382019"/>
            <a:ext cx="42351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1600" b="1">
                <a:solidFill>
                  <a:srgbClr val="FFC000"/>
                </a:solidFill>
                <a:latin typeface="+mj-lt"/>
              </a:rPr>
              <a:t>1h</a:t>
            </a:r>
          </a:p>
        </p:txBody>
      </p:sp>
      <p:sp>
        <p:nvSpPr>
          <p:cNvPr id="139" name="Textfeld 107">
            <a:extLst>
              <a:ext uri="{FF2B5EF4-FFF2-40B4-BE49-F238E27FC236}">
                <a16:creationId xmlns:a16="http://schemas.microsoft.com/office/drawing/2014/main" id="{0716F3E2-FDB5-0DA7-F276-DFF6214AD059}"/>
              </a:ext>
            </a:extLst>
          </p:cNvPr>
          <p:cNvSpPr txBox="1"/>
          <p:nvPr/>
        </p:nvSpPr>
        <p:spPr>
          <a:xfrm>
            <a:off x="1798326" y="3102215"/>
            <a:ext cx="11592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rgbClr val="FFC000"/>
                </a:solidFill>
                <a:latin typeface="+mj-lt"/>
              </a:rPr>
              <a:t>100 buses</a:t>
            </a:r>
          </a:p>
        </p:txBody>
      </p:sp>
      <p:sp>
        <p:nvSpPr>
          <p:cNvPr id="140" name="Träne 124">
            <a:extLst>
              <a:ext uri="{FF2B5EF4-FFF2-40B4-BE49-F238E27FC236}">
                <a16:creationId xmlns:a16="http://schemas.microsoft.com/office/drawing/2014/main" id="{3A15AFD3-E839-0E6F-81B8-25F51FD9E4DC}"/>
              </a:ext>
            </a:extLst>
          </p:cNvPr>
          <p:cNvSpPr/>
          <p:nvPr/>
        </p:nvSpPr>
        <p:spPr bwMode="auto">
          <a:xfrm>
            <a:off x="6673422" y="3125241"/>
            <a:ext cx="200939" cy="200939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41" name="Gerade Verbindung mit Pfeil 103">
            <a:extLst>
              <a:ext uri="{FF2B5EF4-FFF2-40B4-BE49-F238E27FC236}">
                <a16:creationId xmlns:a16="http://schemas.microsoft.com/office/drawing/2014/main" id="{508DBC74-F53A-EFB5-5086-950C2BA10DEC}"/>
              </a:ext>
            </a:extLst>
          </p:cNvPr>
          <p:cNvCxnSpPr/>
          <p:nvPr/>
        </p:nvCxnSpPr>
        <p:spPr bwMode="auto">
          <a:xfrm>
            <a:off x="6969152" y="3111273"/>
            <a:ext cx="0" cy="270747"/>
          </a:xfrm>
          <a:prstGeom prst="straightConnector1">
            <a:avLst/>
          </a:prstGeom>
          <a:solidFill>
            <a:srgbClr val="990000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2" name="Textfeld 107">
            <a:extLst>
              <a:ext uri="{FF2B5EF4-FFF2-40B4-BE49-F238E27FC236}">
                <a16:creationId xmlns:a16="http://schemas.microsoft.com/office/drawing/2014/main" id="{92D59477-C021-8F90-D992-4A50D304BA10}"/>
              </a:ext>
            </a:extLst>
          </p:cNvPr>
          <p:cNvSpPr txBox="1"/>
          <p:nvPr/>
        </p:nvSpPr>
        <p:spPr>
          <a:xfrm>
            <a:off x="6946063" y="3107887"/>
            <a:ext cx="89960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rgbClr val="FFC000"/>
                </a:solidFill>
                <a:latin typeface="+mj-lt"/>
              </a:rPr>
              <a:t>1.7 MW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AEA57690-53B2-0E66-3FCA-708A2D59835E}"/>
              </a:ext>
            </a:extLst>
          </p:cNvPr>
          <p:cNvSpPr/>
          <p:nvPr/>
        </p:nvSpPr>
        <p:spPr bwMode="auto">
          <a:xfrm rot="5400000">
            <a:off x="8391422" y="1709932"/>
            <a:ext cx="193643" cy="148652"/>
          </a:xfrm>
          <a:prstGeom prst="roundRect">
            <a:avLst>
              <a:gd name="adj" fmla="val 35890"/>
            </a:avLst>
          </a:prstGeom>
          <a:solidFill>
            <a:srgbClr val="9BBB59"/>
          </a:solidFill>
          <a:ln>
            <a:solidFill>
              <a:srgbClr val="9BBB59"/>
            </a:solidFill>
          </a:ln>
          <a:effectLst/>
        </p:spPr>
        <p:txBody>
          <a:bodyPr wrap="square" lIns="91440" tIns="0" rIns="46800" bIns="46800" rtlCol="0" anchor="t" anchorCtr="0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457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73FB4F78-1445-60F1-BD80-4CD6B503F0F2}"/>
              </a:ext>
            </a:extLst>
          </p:cNvPr>
          <p:cNvSpPr/>
          <p:nvPr/>
        </p:nvSpPr>
        <p:spPr bwMode="auto">
          <a:xfrm>
            <a:off x="8373942" y="1757752"/>
            <a:ext cx="228600" cy="228600"/>
          </a:xfrm>
          <a:prstGeom prst="ellipse">
            <a:avLst/>
          </a:prstGeom>
          <a:solidFill>
            <a:sysClr val="windowText" lastClr="000000"/>
          </a:solidFill>
          <a:ln>
            <a:solidFill>
              <a:srgbClr val="9BBB59"/>
            </a:solidFill>
          </a:ln>
          <a:effectLst/>
        </p:spPr>
        <p:txBody>
          <a:bodyPr wrap="square" lIns="91440" tIns="0" rIns="46800" bIns="46800" rtlCol="0" anchor="t" anchorCtr="0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CDF03622-8B36-0452-DC04-DE125FEB2F82}"/>
              </a:ext>
            </a:extLst>
          </p:cNvPr>
          <p:cNvSpPr/>
          <p:nvPr/>
        </p:nvSpPr>
        <p:spPr bwMode="auto">
          <a:xfrm rot="5400000">
            <a:off x="8812835" y="1505302"/>
            <a:ext cx="193643" cy="91148"/>
          </a:xfrm>
          <a:prstGeom prst="roundRect">
            <a:avLst>
              <a:gd name="adj" fmla="val 35890"/>
            </a:avLst>
          </a:prstGeom>
          <a:solidFill>
            <a:srgbClr val="9BBB59"/>
          </a:solidFill>
          <a:ln>
            <a:solidFill>
              <a:srgbClr val="9BBB59"/>
            </a:solidFill>
          </a:ln>
          <a:effectLst/>
        </p:spPr>
        <p:txBody>
          <a:bodyPr wrap="square" lIns="91440" tIns="0" rIns="46800" bIns="46800" rtlCol="0" anchor="t" anchorCtr="0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457E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B0DA76F0-A8F5-F0E0-F4ED-CFA3BEEDA11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804370" y="1322563"/>
            <a:ext cx="731520" cy="731520"/>
            <a:chOff x="2239321" y="1566946"/>
            <a:chExt cx="914400" cy="914400"/>
          </a:xfrm>
          <a:solidFill>
            <a:srgbClr val="00B050"/>
          </a:solidFill>
        </p:grpSpPr>
        <p:grpSp>
          <p:nvGrpSpPr>
            <p:cNvPr id="152" name="Graphic 22" descr="Bus with solid fill">
              <a:extLst>
                <a:ext uri="{FF2B5EF4-FFF2-40B4-BE49-F238E27FC236}">
                  <a16:creationId xmlns:a16="http://schemas.microsoft.com/office/drawing/2014/main" id="{D4447007-85F2-29EB-CEFA-0CE47F21F458}"/>
                </a:ext>
              </a:extLst>
            </p:cNvPr>
            <p:cNvGrpSpPr/>
            <p:nvPr/>
          </p:nvGrpSpPr>
          <p:grpSpPr>
            <a:xfrm flipH="1">
              <a:off x="2239321" y="1566946"/>
              <a:ext cx="914400" cy="914400"/>
              <a:chOff x="2239321" y="1566946"/>
              <a:chExt cx="914400" cy="914400"/>
            </a:xfrm>
            <a:grpFill/>
          </p:grpSpPr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06BB5A20-76FE-3E84-8D83-EBE47F91FB69}"/>
                  </a:ext>
                </a:extLst>
              </p:cNvPr>
              <p:cNvSpPr/>
              <p:nvPr/>
            </p:nvSpPr>
            <p:spPr>
              <a:xfrm>
                <a:off x="2277421" y="1794593"/>
                <a:ext cx="838200" cy="420052"/>
              </a:xfrm>
              <a:custGeom>
                <a:avLst/>
                <a:gdLst>
                  <a:gd name="connsiteX0" fmla="*/ 38100 w 838200"/>
                  <a:gd name="connsiteY0" fmla="*/ 58103 h 420052"/>
                  <a:gd name="connsiteX1" fmla="*/ 57150 w 838200"/>
                  <a:gd name="connsiteY1" fmla="*/ 39053 h 420052"/>
                  <a:gd name="connsiteX2" fmla="*/ 190500 w 838200"/>
                  <a:gd name="connsiteY2" fmla="*/ 39053 h 420052"/>
                  <a:gd name="connsiteX3" fmla="*/ 190500 w 838200"/>
                  <a:gd name="connsiteY3" fmla="*/ 191453 h 420052"/>
                  <a:gd name="connsiteX4" fmla="*/ 38100 w 838200"/>
                  <a:gd name="connsiteY4" fmla="*/ 191453 h 420052"/>
                  <a:gd name="connsiteX5" fmla="*/ 38100 w 838200"/>
                  <a:gd name="connsiteY5" fmla="*/ 58103 h 420052"/>
                  <a:gd name="connsiteX6" fmla="*/ 228600 w 838200"/>
                  <a:gd name="connsiteY6" fmla="*/ 39053 h 420052"/>
                  <a:gd name="connsiteX7" fmla="*/ 381000 w 838200"/>
                  <a:gd name="connsiteY7" fmla="*/ 39053 h 420052"/>
                  <a:gd name="connsiteX8" fmla="*/ 381000 w 838200"/>
                  <a:gd name="connsiteY8" fmla="*/ 191453 h 420052"/>
                  <a:gd name="connsiteX9" fmla="*/ 228600 w 838200"/>
                  <a:gd name="connsiteY9" fmla="*/ 191453 h 420052"/>
                  <a:gd name="connsiteX10" fmla="*/ 228600 w 838200"/>
                  <a:gd name="connsiteY10" fmla="*/ 39053 h 420052"/>
                  <a:gd name="connsiteX11" fmla="*/ 419100 w 838200"/>
                  <a:gd name="connsiteY11" fmla="*/ 39053 h 420052"/>
                  <a:gd name="connsiteX12" fmla="*/ 571500 w 838200"/>
                  <a:gd name="connsiteY12" fmla="*/ 39053 h 420052"/>
                  <a:gd name="connsiteX13" fmla="*/ 571500 w 838200"/>
                  <a:gd name="connsiteY13" fmla="*/ 191453 h 420052"/>
                  <a:gd name="connsiteX14" fmla="*/ 419100 w 838200"/>
                  <a:gd name="connsiteY14" fmla="*/ 191453 h 420052"/>
                  <a:gd name="connsiteX15" fmla="*/ 419100 w 838200"/>
                  <a:gd name="connsiteY15" fmla="*/ 39053 h 420052"/>
                  <a:gd name="connsiteX16" fmla="*/ 609600 w 838200"/>
                  <a:gd name="connsiteY16" fmla="*/ 39053 h 420052"/>
                  <a:gd name="connsiteX17" fmla="*/ 736283 w 838200"/>
                  <a:gd name="connsiteY17" fmla="*/ 39053 h 420052"/>
                  <a:gd name="connsiteX18" fmla="*/ 773430 w 838200"/>
                  <a:gd name="connsiteY18" fmla="*/ 70485 h 420052"/>
                  <a:gd name="connsiteX19" fmla="*/ 795338 w 838200"/>
                  <a:gd name="connsiteY19" fmla="*/ 205740 h 420052"/>
                  <a:gd name="connsiteX20" fmla="*/ 799148 w 838200"/>
                  <a:gd name="connsiteY20" fmla="*/ 248603 h 420052"/>
                  <a:gd name="connsiteX21" fmla="*/ 666750 w 838200"/>
                  <a:gd name="connsiteY21" fmla="*/ 248603 h 420052"/>
                  <a:gd name="connsiteX22" fmla="*/ 609600 w 838200"/>
                  <a:gd name="connsiteY22" fmla="*/ 191453 h 420052"/>
                  <a:gd name="connsiteX23" fmla="*/ 609600 w 838200"/>
                  <a:gd name="connsiteY23" fmla="*/ 39053 h 420052"/>
                  <a:gd name="connsiteX24" fmla="*/ 0 w 838200"/>
                  <a:gd name="connsiteY24" fmla="*/ 39053 h 420052"/>
                  <a:gd name="connsiteX25" fmla="*/ 0 w 838200"/>
                  <a:gd name="connsiteY25" fmla="*/ 381953 h 420052"/>
                  <a:gd name="connsiteX26" fmla="*/ 38100 w 838200"/>
                  <a:gd name="connsiteY26" fmla="*/ 420053 h 420052"/>
                  <a:gd name="connsiteX27" fmla="*/ 40005 w 838200"/>
                  <a:gd name="connsiteY27" fmla="*/ 420053 h 420052"/>
                  <a:gd name="connsiteX28" fmla="*/ 38100 w 838200"/>
                  <a:gd name="connsiteY28" fmla="*/ 401003 h 420052"/>
                  <a:gd name="connsiteX29" fmla="*/ 133350 w 838200"/>
                  <a:gd name="connsiteY29" fmla="*/ 305753 h 420052"/>
                  <a:gd name="connsiteX30" fmla="*/ 228600 w 838200"/>
                  <a:gd name="connsiteY30" fmla="*/ 401003 h 420052"/>
                  <a:gd name="connsiteX31" fmla="*/ 226695 w 838200"/>
                  <a:gd name="connsiteY31" fmla="*/ 420053 h 420052"/>
                  <a:gd name="connsiteX32" fmla="*/ 573405 w 838200"/>
                  <a:gd name="connsiteY32" fmla="*/ 420053 h 420052"/>
                  <a:gd name="connsiteX33" fmla="*/ 571500 w 838200"/>
                  <a:gd name="connsiteY33" fmla="*/ 401003 h 420052"/>
                  <a:gd name="connsiteX34" fmla="*/ 666750 w 838200"/>
                  <a:gd name="connsiteY34" fmla="*/ 305753 h 420052"/>
                  <a:gd name="connsiteX35" fmla="*/ 762000 w 838200"/>
                  <a:gd name="connsiteY35" fmla="*/ 401003 h 420052"/>
                  <a:gd name="connsiteX36" fmla="*/ 760095 w 838200"/>
                  <a:gd name="connsiteY36" fmla="*/ 420053 h 420052"/>
                  <a:gd name="connsiteX37" fmla="*/ 800100 w 838200"/>
                  <a:gd name="connsiteY37" fmla="*/ 420053 h 420052"/>
                  <a:gd name="connsiteX38" fmla="*/ 838200 w 838200"/>
                  <a:gd name="connsiteY38" fmla="*/ 381953 h 420052"/>
                  <a:gd name="connsiteX39" fmla="*/ 838200 w 838200"/>
                  <a:gd name="connsiteY39" fmla="*/ 260033 h 420052"/>
                  <a:gd name="connsiteX40" fmla="*/ 833438 w 838200"/>
                  <a:gd name="connsiteY40" fmla="*/ 199073 h 420052"/>
                  <a:gd name="connsiteX41" fmla="*/ 811530 w 838200"/>
                  <a:gd name="connsiteY41" fmla="*/ 62865 h 420052"/>
                  <a:gd name="connsiteX42" fmla="*/ 736283 w 838200"/>
                  <a:gd name="connsiteY42" fmla="*/ 0 h 420052"/>
                  <a:gd name="connsiteX43" fmla="*/ 38100 w 838200"/>
                  <a:gd name="connsiteY43" fmla="*/ 0 h 420052"/>
                  <a:gd name="connsiteX44" fmla="*/ 0 w 838200"/>
                  <a:gd name="connsiteY44" fmla="*/ 39053 h 420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8200" h="420052">
                    <a:moveTo>
                      <a:pt x="38100" y="58103"/>
                    </a:moveTo>
                    <a:cubicBezTo>
                      <a:pt x="38100" y="47625"/>
                      <a:pt x="46672" y="39053"/>
                      <a:pt x="57150" y="39053"/>
                    </a:cubicBezTo>
                    <a:lnTo>
                      <a:pt x="190500" y="39053"/>
                    </a:lnTo>
                    <a:lnTo>
                      <a:pt x="190500" y="191453"/>
                    </a:lnTo>
                    <a:lnTo>
                      <a:pt x="38100" y="191453"/>
                    </a:lnTo>
                    <a:lnTo>
                      <a:pt x="38100" y="58103"/>
                    </a:lnTo>
                    <a:close/>
                    <a:moveTo>
                      <a:pt x="228600" y="39053"/>
                    </a:moveTo>
                    <a:lnTo>
                      <a:pt x="381000" y="39053"/>
                    </a:lnTo>
                    <a:lnTo>
                      <a:pt x="381000" y="191453"/>
                    </a:lnTo>
                    <a:lnTo>
                      <a:pt x="228600" y="191453"/>
                    </a:lnTo>
                    <a:lnTo>
                      <a:pt x="228600" y="39053"/>
                    </a:lnTo>
                    <a:close/>
                    <a:moveTo>
                      <a:pt x="419100" y="39053"/>
                    </a:moveTo>
                    <a:lnTo>
                      <a:pt x="571500" y="39053"/>
                    </a:lnTo>
                    <a:lnTo>
                      <a:pt x="571500" y="191453"/>
                    </a:lnTo>
                    <a:lnTo>
                      <a:pt x="419100" y="191453"/>
                    </a:lnTo>
                    <a:lnTo>
                      <a:pt x="419100" y="39053"/>
                    </a:lnTo>
                    <a:close/>
                    <a:moveTo>
                      <a:pt x="609600" y="39053"/>
                    </a:moveTo>
                    <a:lnTo>
                      <a:pt x="736283" y="39053"/>
                    </a:lnTo>
                    <a:cubicBezTo>
                      <a:pt x="754380" y="39053"/>
                      <a:pt x="770573" y="52388"/>
                      <a:pt x="773430" y="70485"/>
                    </a:cubicBezTo>
                    <a:lnTo>
                      <a:pt x="795338" y="205740"/>
                    </a:lnTo>
                    <a:cubicBezTo>
                      <a:pt x="797243" y="220028"/>
                      <a:pt x="799148" y="234315"/>
                      <a:pt x="799148" y="248603"/>
                    </a:cubicBezTo>
                    <a:lnTo>
                      <a:pt x="666750" y="248603"/>
                    </a:lnTo>
                    <a:lnTo>
                      <a:pt x="609600" y="191453"/>
                    </a:lnTo>
                    <a:lnTo>
                      <a:pt x="609600" y="39053"/>
                    </a:lnTo>
                    <a:close/>
                    <a:moveTo>
                      <a:pt x="0" y="39053"/>
                    </a:moveTo>
                    <a:lnTo>
                      <a:pt x="0" y="381953"/>
                    </a:lnTo>
                    <a:cubicBezTo>
                      <a:pt x="0" y="402907"/>
                      <a:pt x="17145" y="420053"/>
                      <a:pt x="38100" y="420053"/>
                    </a:cubicBezTo>
                    <a:lnTo>
                      <a:pt x="40005" y="420053"/>
                    </a:lnTo>
                    <a:cubicBezTo>
                      <a:pt x="39053" y="414338"/>
                      <a:pt x="38100" y="407670"/>
                      <a:pt x="38100" y="401003"/>
                    </a:cubicBezTo>
                    <a:cubicBezTo>
                      <a:pt x="38100" y="348615"/>
                      <a:pt x="80963" y="305753"/>
                      <a:pt x="133350" y="305753"/>
                    </a:cubicBezTo>
                    <a:cubicBezTo>
                      <a:pt x="185738" y="305753"/>
                      <a:pt x="228600" y="348615"/>
                      <a:pt x="228600" y="401003"/>
                    </a:cubicBezTo>
                    <a:cubicBezTo>
                      <a:pt x="228600" y="407670"/>
                      <a:pt x="227648" y="414338"/>
                      <a:pt x="226695" y="420053"/>
                    </a:cubicBezTo>
                    <a:lnTo>
                      <a:pt x="573405" y="420053"/>
                    </a:lnTo>
                    <a:cubicBezTo>
                      <a:pt x="572453" y="414338"/>
                      <a:pt x="571500" y="407670"/>
                      <a:pt x="571500" y="401003"/>
                    </a:cubicBezTo>
                    <a:cubicBezTo>
                      <a:pt x="571500" y="348615"/>
                      <a:pt x="614363" y="305753"/>
                      <a:pt x="666750" y="305753"/>
                    </a:cubicBezTo>
                    <a:cubicBezTo>
                      <a:pt x="719138" y="305753"/>
                      <a:pt x="762000" y="348615"/>
                      <a:pt x="762000" y="401003"/>
                    </a:cubicBezTo>
                    <a:cubicBezTo>
                      <a:pt x="762000" y="407670"/>
                      <a:pt x="761048" y="414338"/>
                      <a:pt x="760095" y="420053"/>
                    </a:cubicBezTo>
                    <a:lnTo>
                      <a:pt x="800100" y="420053"/>
                    </a:lnTo>
                    <a:cubicBezTo>
                      <a:pt x="821055" y="420053"/>
                      <a:pt x="838200" y="402907"/>
                      <a:pt x="838200" y="381953"/>
                    </a:cubicBezTo>
                    <a:lnTo>
                      <a:pt x="838200" y="260033"/>
                    </a:lnTo>
                    <a:cubicBezTo>
                      <a:pt x="838200" y="240030"/>
                      <a:pt x="836295" y="219075"/>
                      <a:pt x="833438" y="199073"/>
                    </a:cubicBezTo>
                    <a:lnTo>
                      <a:pt x="811530" y="62865"/>
                    </a:lnTo>
                    <a:cubicBezTo>
                      <a:pt x="804863" y="26670"/>
                      <a:pt x="773430" y="0"/>
                      <a:pt x="736283" y="0"/>
                    </a:cubicBezTo>
                    <a:lnTo>
                      <a:pt x="38100" y="0"/>
                    </a:lnTo>
                    <a:cubicBezTo>
                      <a:pt x="17145" y="953"/>
                      <a:pt x="0" y="18097"/>
                      <a:pt x="0" y="390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EFAF480-6EF8-D5BD-0293-531AAE6458A0}"/>
                  </a:ext>
                </a:extLst>
              </p:cNvPr>
              <p:cNvSpPr/>
              <p:nvPr/>
            </p:nvSpPr>
            <p:spPr>
              <a:xfrm>
                <a:off x="2877496" y="212892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62B79DD-C415-8443-3B79-394A1642B088}"/>
                  </a:ext>
                </a:extLst>
              </p:cNvPr>
              <p:cNvSpPr/>
              <p:nvPr/>
            </p:nvSpPr>
            <p:spPr>
              <a:xfrm>
                <a:off x="2344096" y="212892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41151E67-AA05-43C6-1735-CBD52FB2A709}"/>
                </a:ext>
              </a:extLst>
            </p:cNvPr>
            <p:cNvGrpSpPr/>
            <p:nvPr/>
          </p:nvGrpSpPr>
          <p:grpSpPr>
            <a:xfrm>
              <a:off x="2832654" y="1819275"/>
              <a:ext cx="276558" cy="252511"/>
              <a:chOff x="2832654" y="1819275"/>
              <a:chExt cx="276558" cy="252511"/>
            </a:xfrm>
            <a:grpFill/>
          </p:grpSpPr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EC87C5D8-F220-448C-45F7-C71041AFC318}"/>
                  </a:ext>
                </a:extLst>
              </p:cNvPr>
              <p:cNvSpPr/>
              <p:nvPr/>
            </p:nvSpPr>
            <p:spPr bwMode="auto">
              <a:xfrm>
                <a:off x="2834547" y="1819275"/>
                <a:ext cx="258697" cy="20683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 wrap="square" lIns="91440" tIns="0" rIns="46800" bIns="46800" rtlCol="0" anchor="t" anchorCtr="0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457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55" name="Lightning Bolt 154">
                <a:extLst>
                  <a:ext uri="{FF2B5EF4-FFF2-40B4-BE49-F238E27FC236}">
                    <a16:creationId xmlns:a16="http://schemas.microsoft.com/office/drawing/2014/main" id="{2FBD0793-D241-1029-526B-283F9E795C13}"/>
                  </a:ext>
                </a:extLst>
              </p:cNvPr>
              <p:cNvSpPr/>
              <p:nvPr/>
            </p:nvSpPr>
            <p:spPr bwMode="auto">
              <a:xfrm rot="20248341" flipH="1">
                <a:off x="2832654" y="1826593"/>
                <a:ext cx="276558" cy="245193"/>
              </a:xfrm>
              <a:prstGeom prst="lightningBolt">
                <a:avLst/>
              </a:prstGeom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p:spPr>
            <p:txBody>
              <a:bodyPr wrap="square" lIns="91440" tIns="0" rIns="46800" bIns="46800" rtlCol="0" anchor="t" anchorCtr="0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457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</p:grpSp>
      <p:cxnSp>
        <p:nvCxnSpPr>
          <p:cNvPr id="159" name="Connector: Elbow 158">
            <a:extLst>
              <a:ext uri="{FF2B5EF4-FFF2-40B4-BE49-F238E27FC236}">
                <a16:creationId xmlns:a16="http://schemas.microsoft.com/office/drawing/2014/main" id="{1F45D205-6414-98A8-C910-2F2E254B744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601049" y="1365633"/>
            <a:ext cx="195805" cy="421412"/>
          </a:xfrm>
          <a:prstGeom prst="bentConnector3">
            <a:avLst>
              <a:gd name="adj1" fmla="val 157738"/>
            </a:avLst>
          </a:prstGeom>
          <a:noFill/>
          <a:ln w="9525" cap="flat" cmpd="sng" algn="ctr">
            <a:solidFill>
              <a:srgbClr val="9BBB59"/>
            </a:solidFill>
            <a:prstDash val="solid"/>
          </a:ln>
          <a:effectLst/>
        </p:spPr>
      </p:cxnSp>
      <p:sp>
        <p:nvSpPr>
          <p:cNvPr id="160" name="Lightning Bolt 159">
            <a:extLst>
              <a:ext uri="{FF2B5EF4-FFF2-40B4-BE49-F238E27FC236}">
                <a16:creationId xmlns:a16="http://schemas.microsoft.com/office/drawing/2014/main" id="{603697E0-0DE4-A326-AE6C-888C9CEDA7D4}"/>
              </a:ext>
            </a:extLst>
          </p:cNvPr>
          <p:cNvSpPr/>
          <p:nvPr/>
        </p:nvSpPr>
        <p:spPr bwMode="auto">
          <a:xfrm rot="1351659">
            <a:off x="8410620" y="1803812"/>
            <a:ext cx="140248" cy="125587"/>
          </a:xfrm>
          <a:prstGeom prst="lightningBolt">
            <a:avLst/>
          </a:prstGeom>
          <a:solidFill>
            <a:srgbClr val="9BBB59"/>
          </a:solidFill>
          <a:ln>
            <a:noFill/>
          </a:ln>
          <a:effectLst/>
        </p:spPr>
        <p:txBody>
          <a:bodyPr wrap="square" lIns="91440" tIns="0" rIns="46800" bIns="46800" rtlCol="0" anchor="t" anchorCtr="0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457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61" name="Rectangle: Diagonal Corners Rounded 160">
            <a:extLst>
              <a:ext uri="{FF2B5EF4-FFF2-40B4-BE49-F238E27FC236}">
                <a16:creationId xmlns:a16="http://schemas.microsoft.com/office/drawing/2014/main" id="{EC88F435-87E0-9FC8-DC61-F8CC72833F2A}"/>
              </a:ext>
            </a:extLst>
          </p:cNvPr>
          <p:cNvSpPr/>
          <p:nvPr/>
        </p:nvSpPr>
        <p:spPr bwMode="auto">
          <a:xfrm>
            <a:off x="7324078" y="1402701"/>
            <a:ext cx="1043785" cy="510575"/>
          </a:xfrm>
          <a:prstGeom prst="round2DiagRect">
            <a:avLst/>
          </a:prstGeom>
          <a:noFill/>
          <a:ln>
            <a:noFill/>
          </a:ln>
          <a:effectLst/>
        </p:spPr>
        <p:txBody>
          <a:bodyPr lIns="0" tIns="36000" rIns="0" bIns="36000" anchor="ctr"/>
          <a:lstStyle/>
          <a:p>
            <a:pPr algn="ctr" defTabSz="685783">
              <a:defRPr/>
            </a:pPr>
            <a:r>
              <a:rPr lang="en-US" sz="1400" b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Charging station</a:t>
            </a:r>
          </a:p>
        </p:txBody>
      </p:sp>
      <p:sp>
        <p:nvSpPr>
          <p:cNvPr id="194" name="Träne 80">
            <a:extLst>
              <a:ext uri="{FF2B5EF4-FFF2-40B4-BE49-F238E27FC236}">
                <a16:creationId xmlns:a16="http://schemas.microsoft.com/office/drawing/2014/main" id="{D6432763-2D14-DA9E-8F75-2F6F8E898206}"/>
              </a:ext>
            </a:extLst>
          </p:cNvPr>
          <p:cNvSpPr/>
          <p:nvPr/>
        </p:nvSpPr>
        <p:spPr bwMode="auto">
          <a:xfrm>
            <a:off x="1989356" y="3835844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charset="0"/>
            </a:endParaRPr>
          </a:p>
        </p:txBody>
      </p:sp>
      <p:sp>
        <p:nvSpPr>
          <p:cNvPr id="195" name="Träne 81">
            <a:extLst>
              <a:ext uri="{FF2B5EF4-FFF2-40B4-BE49-F238E27FC236}">
                <a16:creationId xmlns:a16="http://schemas.microsoft.com/office/drawing/2014/main" id="{A3C9125D-A1EE-6D24-FE60-6F9EAE825B3E}"/>
              </a:ext>
            </a:extLst>
          </p:cNvPr>
          <p:cNvSpPr/>
          <p:nvPr/>
        </p:nvSpPr>
        <p:spPr bwMode="auto">
          <a:xfrm>
            <a:off x="2213756" y="3835844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charset="0"/>
            </a:endParaRPr>
          </a:p>
        </p:txBody>
      </p:sp>
      <p:sp>
        <p:nvSpPr>
          <p:cNvPr id="196" name="Träne 82">
            <a:extLst>
              <a:ext uri="{FF2B5EF4-FFF2-40B4-BE49-F238E27FC236}">
                <a16:creationId xmlns:a16="http://schemas.microsoft.com/office/drawing/2014/main" id="{207BA358-3622-808A-979D-C993F86D5D5F}"/>
              </a:ext>
            </a:extLst>
          </p:cNvPr>
          <p:cNvSpPr/>
          <p:nvPr/>
        </p:nvSpPr>
        <p:spPr bwMode="auto">
          <a:xfrm>
            <a:off x="2438156" y="3835844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charset="0"/>
            </a:endParaRPr>
          </a:p>
        </p:txBody>
      </p:sp>
      <p:sp>
        <p:nvSpPr>
          <p:cNvPr id="197" name="Träne 83">
            <a:extLst>
              <a:ext uri="{FF2B5EF4-FFF2-40B4-BE49-F238E27FC236}">
                <a16:creationId xmlns:a16="http://schemas.microsoft.com/office/drawing/2014/main" id="{C9249968-7363-7434-A3E4-E11ACC6A657C}"/>
              </a:ext>
            </a:extLst>
          </p:cNvPr>
          <p:cNvSpPr/>
          <p:nvPr/>
        </p:nvSpPr>
        <p:spPr bwMode="auto">
          <a:xfrm>
            <a:off x="1989356" y="406092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charset="0"/>
            </a:endParaRPr>
          </a:p>
        </p:txBody>
      </p:sp>
      <p:sp>
        <p:nvSpPr>
          <p:cNvPr id="198" name="Träne 84">
            <a:extLst>
              <a:ext uri="{FF2B5EF4-FFF2-40B4-BE49-F238E27FC236}">
                <a16:creationId xmlns:a16="http://schemas.microsoft.com/office/drawing/2014/main" id="{5FABE1EB-329E-6652-8BF2-A594990462F2}"/>
              </a:ext>
            </a:extLst>
          </p:cNvPr>
          <p:cNvSpPr/>
          <p:nvPr/>
        </p:nvSpPr>
        <p:spPr bwMode="auto">
          <a:xfrm>
            <a:off x="2213756" y="406092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charset="0"/>
            </a:endParaRPr>
          </a:p>
        </p:txBody>
      </p:sp>
      <p:sp>
        <p:nvSpPr>
          <p:cNvPr id="199" name="Träne 85">
            <a:extLst>
              <a:ext uri="{FF2B5EF4-FFF2-40B4-BE49-F238E27FC236}">
                <a16:creationId xmlns:a16="http://schemas.microsoft.com/office/drawing/2014/main" id="{D4426C96-761C-4EAB-F233-59427DA0D102}"/>
              </a:ext>
            </a:extLst>
          </p:cNvPr>
          <p:cNvSpPr/>
          <p:nvPr/>
        </p:nvSpPr>
        <p:spPr bwMode="auto">
          <a:xfrm>
            <a:off x="2438156" y="406092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charset="0"/>
            </a:endParaRPr>
          </a:p>
        </p:txBody>
      </p:sp>
      <p:sp>
        <p:nvSpPr>
          <p:cNvPr id="200" name="Träne 96">
            <a:extLst>
              <a:ext uri="{FF2B5EF4-FFF2-40B4-BE49-F238E27FC236}">
                <a16:creationId xmlns:a16="http://schemas.microsoft.com/office/drawing/2014/main" id="{229E28C0-2364-8517-0F91-453977D24BEB}"/>
              </a:ext>
            </a:extLst>
          </p:cNvPr>
          <p:cNvSpPr/>
          <p:nvPr/>
        </p:nvSpPr>
        <p:spPr bwMode="auto">
          <a:xfrm>
            <a:off x="1991584" y="4289267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charset="0"/>
            </a:endParaRPr>
          </a:p>
        </p:txBody>
      </p:sp>
      <p:sp>
        <p:nvSpPr>
          <p:cNvPr id="201" name="Träne 97">
            <a:extLst>
              <a:ext uri="{FF2B5EF4-FFF2-40B4-BE49-F238E27FC236}">
                <a16:creationId xmlns:a16="http://schemas.microsoft.com/office/drawing/2014/main" id="{7A32625C-4003-30D6-7D53-74FC6BB3CF48}"/>
              </a:ext>
            </a:extLst>
          </p:cNvPr>
          <p:cNvSpPr/>
          <p:nvPr/>
        </p:nvSpPr>
        <p:spPr bwMode="auto">
          <a:xfrm>
            <a:off x="2217043" y="4289267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charset="0"/>
            </a:endParaRPr>
          </a:p>
        </p:txBody>
      </p:sp>
      <p:sp>
        <p:nvSpPr>
          <p:cNvPr id="202" name="Träne 98">
            <a:extLst>
              <a:ext uri="{FF2B5EF4-FFF2-40B4-BE49-F238E27FC236}">
                <a16:creationId xmlns:a16="http://schemas.microsoft.com/office/drawing/2014/main" id="{D8D0813C-5C0D-2FA9-EB41-3529695F9569}"/>
              </a:ext>
            </a:extLst>
          </p:cNvPr>
          <p:cNvSpPr/>
          <p:nvPr/>
        </p:nvSpPr>
        <p:spPr bwMode="auto">
          <a:xfrm>
            <a:off x="2438156" y="4289267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charset="0"/>
            </a:endParaRPr>
          </a:p>
        </p:txBody>
      </p:sp>
      <p:sp>
        <p:nvSpPr>
          <p:cNvPr id="203" name="Träne 99">
            <a:extLst>
              <a:ext uri="{FF2B5EF4-FFF2-40B4-BE49-F238E27FC236}">
                <a16:creationId xmlns:a16="http://schemas.microsoft.com/office/drawing/2014/main" id="{AC5C73DF-EAE9-DDD5-FF4C-AD4EF1298F82}"/>
              </a:ext>
            </a:extLst>
          </p:cNvPr>
          <p:cNvSpPr/>
          <p:nvPr/>
        </p:nvSpPr>
        <p:spPr bwMode="auto">
          <a:xfrm>
            <a:off x="1989542" y="451959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charset="0"/>
            </a:endParaRPr>
          </a:p>
        </p:txBody>
      </p:sp>
      <p:sp>
        <p:nvSpPr>
          <p:cNvPr id="204" name="Träne 100">
            <a:extLst>
              <a:ext uri="{FF2B5EF4-FFF2-40B4-BE49-F238E27FC236}">
                <a16:creationId xmlns:a16="http://schemas.microsoft.com/office/drawing/2014/main" id="{854296BA-5703-42BE-8F99-E19A4A778DFD}"/>
              </a:ext>
            </a:extLst>
          </p:cNvPr>
          <p:cNvSpPr/>
          <p:nvPr/>
        </p:nvSpPr>
        <p:spPr bwMode="auto">
          <a:xfrm>
            <a:off x="2210655" y="451959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charset="0"/>
            </a:endParaRPr>
          </a:p>
        </p:txBody>
      </p:sp>
      <p:sp>
        <p:nvSpPr>
          <p:cNvPr id="205" name="Träne 101">
            <a:extLst>
              <a:ext uri="{FF2B5EF4-FFF2-40B4-BE49-F238E27FC236}">
                <a16:creationId xmlns:a16="http://schemas.microsoft.com/office/drawing/2014/main" id="{B46CB55F-7FCD-F9FB-EE33-22141FD0C0F7}"/>
              </a:ext>
            </a:extLst>
          </p:cNvPr>
          <p:cNvSpPr/>
          <p:nvPr/>
        </p:nvSpPr>
        <p:spPr bwMode="auto">
          <a:xfrm>
            <a:off x="2432263" y="451959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charset="0"/>
            </a:endParaRPr>
          </a:p>
        </p:txBody>
      </p:sp>
      <p:sp>
        <p:nvSpPr>
          <p:cNvPr id="206" name="Textfeld 123">
            <a:extLst>
              <a:ext uri="{FF2B5EF4-FFF2-40B4-BE49-F238E27FC236}">
                <a16:creationId xmlns:a16="http://schemas.microsoft.com/office/drawing/2014/main" id="{0396E1BD-0333-95AD-2981-C2939B0C8AE1}"/>
              </a:ext>
            </a:extLst>
          </p:cNvPr>
          <p:cNvSpPr txBox="1"/>
          <p:nvPr/>
        </p:nvSpPr>
        <p:spPr>
          <a:xfrm>
            <a:off x="1983536" y="3419778"/>
            <a:ext cx="1366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de-DE" sz="2000" b="1" kern="0" dirty="0">
                <a:solidFill>
                  <a:srgbClr val="FFC000"/>
                </a:solidFill>
                <a:latin typeface="Arial"/>
              </a:rPr>
              <a:t>7 MW</a:t>
            </a:r>
          </a:p>
        </p:txBody>
      </p:sp>
      <p:cxnSp>
        <p:nvCxnSpPr>
          <p:cNvPr id="207" name="Gerader Verbinder 51">
            <a:extLst>
              <a:ext uri="{FF2B5EF4-FFF2-40B4-BE49-F238E27FC236}">
                <a16:creationId xmlns:a16="http://schemas.microsoft.com/office/drawing/2014/main" id="{E8A84C5C-5733-90C5-FC8C-BF241347B1D3}"/>
              </a:ext>
            </a:extLst>
          </p:cNvPr>
          <p:cNvCxnSpPr/>
          <p:nvPr/>
        </p:nvCxnSpPr>
        <p:spPr bwMode="auto">
          <a:xfrm>
            <a:off x="1924337" y="3815451"/>
            <a:ext cx="785159" cy="0"/>
          </a:xfrm>
          <a:prstGeom prst="line">
            <a:avLst/>
          </a:prstGeom>
          <a:solidFill>
            <a:srgbClr val="990000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8" name="Träne 99">
            <a:extLst>
              <a:ext uri="{FF2B5EF4-FFF2-40B4-BE49-F238E27FC236}">
                <a16:creationId xmlns:a16="http://schemas.microsoft.com/office/drawing/2014/main" id="{EF4B6D1A-07B6-3526-060B-7FA51EDED255}"/>
              </a:ext>
            </a:extLst>
          </p:cNvPr>
          <p:cNvSpPr/>
          <p:nvPr/>
        </p:nvSpPr>
        <p:spPr bwMode="auto">
          <a:xfrm>
            <a:off x="1530769" y="451959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charset="0"/>
            </a:endParaRPr>
          </a:p>
        </p:txBody>
      </p:sp>
      <p:sp>
        <p:nvSpPr>
          <p:cNvPr id="209" name="Träne 100">
            <a:extLst>
              <a:ext uri="{FF2B5EF4-FFF2-40B4-BE49-F238E27FC236}">
                <a16:creationId xmlns:a16="http://schemas.microsoft.com/office/drawing/2014/main" id="{15AD5D2C-820D-A9DF-F4A7-1D4C2C1D0EB5}"/>
              </a:ext>
            </a:extLst>
          </p:cNvPr>
          <p:cNvSpPr/>
          <p:nvPr/>
        </p:nvSpPr>
        <p:spPr bwMode="auto">
          <a:xfrm>
            <a:off x="1751882" y="451959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charset="0"/>
            </a:endParaRPr>
          </a:p>
        </p:txBody>
      </p:sp>
      <p:sp>
        <p:nvSpPr>
          <p:cNvPr id="210" name="Träne 96">
            <a:extLst>
              <a:ext uri="{FF2B5EF4-FFF2-40B4-BE49-F238E27FC236}">
                <a16:creationId xmlns:a16="http://schemas.microsoft.com/office/drawing/2014/main" id="{D8531ADD-50F9-08BB-178C-2E3E77935305}"/>
              </a:ext>
            </a:extLst>
          </p:cNvPr>
          <p:cNvSpPr/>
          <p:nvPr/>
        </p:nvSpPr>
        <p:spPr bwMode="auto">
          <a:xfrm>
            <a:off x="1761573" y="4289267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charset="0"/>
            </a:endParaRPr>
          </a:p>
        </p:txBody>
      </p:sp>
      <p:sp>
        <p:nvSpPr>
          <p:cNvPr id="211" name="Träne 100">
            <a:extLst>
              <a:ext uri="{FF2B5EF4-FFF2-40B4-BE49-F238E27FC236}">
                <a16:creationId xmlns:a16="http://schemas.microsoft.com/office/drawing/2014/main" id="{6E531494-1EA3-10C8-731F-3DA239AA6485}"/>
              </a:ext>
            </a:extLst>
          </p:cNvPr>
          <p:cNvSpPr/>
          <p:nvPr/>
        </p:nvSpPr>
        <p:spPr bwMode="auto">
          <a:xfrm>
            <a:off x="2670929" y="451959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charset="0"/>
            </a:endParaRPr>
          </a:p>
        </p:txBody>
      </p:sp>
      <p:sp>
        <p:nvSpPr>
          <p:cNvPr id="212" name="Träne 101">
            <a:extLst>
              <a:ext uri="{FF2B5EF4-FFF2-40B4-BE49-F238E27FC236}">
                <a16:creationId xmlns:a16="http://schemas.microsoft.com/office/drawing/2014/main" id="{BB62807B-4476-CD00-6A38-12F34A1222FB}"/>
              </a:ext>
            </a:extLst>
          </p:cNvPr>
          <p:cNvSpPr/>
          <p:nvPr/>
        </p:nvSpPr>
        <p:spPr bwMode="auto">
          <a:xfrm>
            <a:off x="2892537" y="451959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charset="0"/>
            </a:endParaRPr>
          </a:p>
        </p:txBody>
      </p:sp>
      <p:sp>
        <p:nvSpPr>
          <p:cNvPr id="213" name="Träne 98">
            <a:extLst>
              <a:ext uri="{FF2B5EF4-FFF2-40B4-BE49-F238E27FC236}">
                <a16:creationId xmlns:a16="http://schemas.microsoft.com/office/drawing/2014/main" id="{515676F1-FB64-6283-B3A0-6D7CE3957605}"/>
              </a:ext>
            </a:extLst>
          </p:cNvPr>
          <p:cNvSpPr/>
          <p:nvPr/>
        </p:nvSpPr>
        <p:spPr bwMode="auto">
          <a:xfrm>
            <a:off x="2674757" y="4289267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charset="0"/>
            </a:endParaRPr>
          </a:p>
        </p:txBody>
      </p:sp>
      <p:sp>
        <p:nvSpPr>
          <p:cNvPr id="268" name="Textfeld 123">
            <a:extLst>
              <a:ext uri="{FF2B5EF4-FFF2-40B4-BE49-F238E27FC236}">
                <a16:creationId xmlns:a16="http://schemas.microsoft.com/office/drawing/2014/main" id="{E906AF65-2C73-01CB-67C2-1218EC03E1EA}"/>
              </a:ext>
            </a:extLst>
          </p:cNvPr>
          <p:cNvSpPr txBox="1"/>
          <p:nvPr/>
        </p:nvSpPr>
        <p:spPr>
          <a:xfrm>
            <a:off x="2670929" y="4799527"/>
            <a:ext cx="1088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de-DE" sz="2000" kern="0">
                <a:solidFill>
                  <a:srgbClr val="FFC000"/>
                </a:solidFill>
                <a:latin typeface="Arial"/>
              </a:rPr>
              <a:t>5-6 hrs</a:t>
            </a:r>
          </a:p>
        </p:txBody>
      </p:sp>
      <p:grpSp>
        <p:nvGrpSpPr>
          <p:cNvPr id="276" name="Gruppieren 47">
            <a:extLst>
              <a:ext uri="{FF2B5EF4-FFF2-40B4-BE49-F238E27FC236}">
                <a16:creationId xmlns:a16="http://schemas.microsoft.com/office/drawing/2014/main" id="{7230B685-EBE9-874E-97DF-C93DFC280D3C}"/>
              </a:ext>
            </a:extLst>
          </p:cNvPr>
          <p:cNvGrpSpPr/>
          <p:nvPr/>
        </p:nvGrpSpPr>
        <p:grpSpPr>
          <a:xfrm>
            <a:off x="1352896" y="3276724"/>
            <a:ext cx="4658394" cy="1508548"/>
            <a:chOff x="951609" y="2268014"/>
            <a:chExt cx="6211191" cy="2925508"/>
          </a:xfrm>
        </p:grpSpPr>
        <p:cxnSp>
          <p:nvCxnSpPr>
            <p:cNvPr id="278" name="Gerade Verbindung mit Pfeil 49">
              <a:extLst>
                <a:ext uri="{FF2B5EF4-FFF2-40B4-BE49-F238E27FC236}">
                  <a16:creationId xmlns:a16="http://schemas.microsoft.com/office/drawing/2014/main" id="{ADEBD309-5B67-89E9-219B-A157A5D538E4}"/>
                </a:ext>
              </a:extLst>
            </p:cNvPr>
            <p:cNvCxnSpPr/>
            <p:nvPr/>
          </p:nvCxnSpPr>
          <p:spPr bwMode="auto">
            <a:xfrm flipV="1">
              <a:off x="1170723" y="2268014"/>
              <a:ext cx="0" cy="2925508"/>
            </a:xfrm>
            <a:prstGeom prst="straightConnector1">
              <a:avLst/>
            </a:prstGeom>
            <a:solidFill>
              <a:srgbClr val="990000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9" name="Gerader Verbinder 51">
              <a:extLst>
                <a:ext uri="{FF2B5EF4-FFF2-40B4-BE49-F238E27FC236}">
                  <a16:creationId xmlns:a16="http://schemas.microsoft.com/office/drawing/2014/main" id="{2E3B1D56-B25E-0FB4-53C8-B315B480D183}"/>
                </a:ext>
              </a:extLst>
            </p:cNvPr>
            <p:cNvCxnSpPr/>
            <p:nvPr/>
          </p:nvCxnSpPr>
          <p:spPr bwMode="auto">
            <a:xfrm>
              <a:off x="1027454" y="2542898"/>
              <a:ext cx="274385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0" name="Gerader Verbinder 52">
              <a:extLst>
                <a:ext uri="{FF2B5EF4-FFF2-40B4-BE49-F238E27FC236}">
                  <a16:creationId xmlns:a16="http://schemas.microsoft.com/office/drawing/2014/main" id="{FEAE0F06-21BD-2CFC-B83C-1EE45F24C76F}"/>
                </a:ext>
              </a:extLst>
            </p:cNvPr>
            <p:cNvCxnSpPr/>
            <p:nvPr/>
          </p:nvCxnSpPr>
          <p:spPr bwMode="auto">
            <a:xfrm>
              <a:off x="1027454" y="3074390"/>
              <a:ext cx="274385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1" name="Gerader Verbinder 53">
              <a:extLst>
                <a:ext uri="{FF2B5EF4-FFF2-40B4-BE49-F238E27FC236}">
                  <a16:creationId xmlns:a16="http://schemas.microsoft.com/office/drawing/2014/main" id="{6A7A7D65-B573-FCE1-8358-59D605A4995E}"/>
                </a:ext>
              </a:extLst>
            </p:cNvPr>
            <p:cNvCxnSpPr/>
            <p:nvPr/>
          </p:nvCxnSpPr>
          <p:spPr bwMode="auto">
            <a:xfrm>
              <a:off x="1027454" y="3605886"/>
              <a:ext cx="274385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2" name="Gerader Verbinder 54">
              <a:extLst>
                <a:ext uri="{FF2B5EF4-FFF2-40B4-BE49-F238E27FC236}">
                  <a16:creationId xmlns:a16="http://schemas.microsoft.com/office/drawing/2014/main" id="{BC963BD3-FE9E-1292-E6E0-5CAB1BDFA55B}"/>
                </a:ext>
              </a:extLst>
            </p:cNvPr>
            <p:cNvCxnSpPr/>
            <p:nvPr/>
          </p:nvCxnSpPr>
          <p:spPr bwMode="auto">
            <a:xfrm>
              <a:off x="1027454" y="4137372"/>
              <a:ext cx="274385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3" name="Gerader Verbinder 55">
              <a:extLst>
                <a:ext uri="{FF2B5EF4-FFF2-40B4-BE49-F238E27FC236}">
                  <a16:creationId xmlns:a16="http://schemas.microsoft.com/office/drawing/2014/main" id="{DCCFC743-2BCC-89A2-CA79-848CAD869598}"/>
                </a:ext>
              </a:extLst>
            </p:cNvPr>
            <p:cNvCxnSpPr/>
            <p:nvPr/>
          </p:nvCxnSpPr>
          <p:spPr bwMode="auto">
            <a:xfrm>
              <a:off x="1027454" y="4668866"/>
              <a:ext cx="274385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4" name="Gerade Verbindung mit Pfeil 57">
              <a:extLst>
                <a:ext uri="{FF2B5EF4-FFF2-40B4-BE49-F238E27FC236}">
                  <a16:creationId xmlns:a16="http://schemas.microsoft.com/office/drawing/2014/main" id="{587EDBD0-FEBA-524B-7699-4604E454882F}"/>
                </a:ext>
              </a:extLst>
            </p:cNvPr>
            <p:cNvCxnSpPr/>
            <p:nvPr/>
          </p:nvCxnSpPr>
          <p:spPr bwMode="auto">
            <a:xfrm flipV="1">
              <a:off x="951609" y="5124982"/>
              <a:ext cx="6211191" cy="1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85" name="Gerader Verbinder 53">
              <a:extLst>
                <a:ext uri="{FF2B5EF4-FFF2-40B4-BE49-F238E27FC236}">
                  <a16:creationId xmlns:a16="http://schemas.microsoft.com/office/drawing/2014/main" id="{F3A68805-8D9C-1267-562E-21195AD28C26}"/>
                </a:ext>
              </a:extLst>
            </p:cNvPr>
            <p:cNvCxnSpPr/>
            <p:nvPr/>
          </p:nvCxnSpPr>
          <p:spPr bwMode="auto">
            <a:xfrm>
              <a:off x="1027454" y="3066969"/>
              <a:ext cx="274385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6" name="Gerader Verbinder 53">
              <a:extLst>
                <a:ext uri="{FF2B5EF4-FFF2-40B4-BE49-F238E27FC236}">
                  <a16:creationId xmlns:a16="http://schemas.microsoft.com/office/drawing/2014/main" id="{7FE49F09-B865-5F25-CBF2-3A8BE141221F}"/>
                </a:ext>
              </a:extLst>
            </p:cNvPr>
            <p:cNvCxnSpPr/>
            <p:nvPr/>
          </p:nvCxnSpPr>
          <p:spPr bwMode="auto">
            <a:xfrm>
              <a:off x="1027454" y="2576446"/>
              <a:ext cx="274385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88" name="Rectangle 287">
            <a:extLst>
              <a:ext uri="{FF2B5EF4-FFF2-40B4-BE49-F238E27FC236}">
                <a16:creationId xmlns:a16="http://schemas.microsoft.com/office/drawing/2014/main" id="{2AD97894-22E6-A43E-B010-D667E0906261}"/>
              </a:ext>
            </a:extLst>
          </p:cNvPr>
          <p:cNvSpPr/>
          <p:nvPr/>
        </p:nvSpPr>
        <p:spPr bwMode="auto">
          <a:xfrm>
            <a:off x="886476" y="5274408"/>
            <a:ext cx="7531665" cy="615476"/>
          </a:xfrm>
          <a:prstGeom prst="rect">
            <a:avLst/>
          </a:prstGeom>
          <a:solidFill>
            <a:srgbClr val="669CB3"/>
          </a:solidFill>
          <a:ln>
            <a:noFill/>
          </a:ln>
          <a:effectLst/>
        </p:spPr>
        <p:txBody>
          <a:bodyPr wrap="square" lIns="576000" tIns="0" rIns="36000" bIns="0" rtlCol="0" anchor="ctr" anchorCtr="0"/>
          <a:lstStyle/>
          <a:p>
            <a:pPr defTabSz="685783"/>
            <a:r>
              <a:rPr lang="en-US" sz="2000" b="1">
                <a:solidFill>
                  <a:srgbClr val="FFFFFF"/>
                </a:solidFill>
                <a:latin typeface="Arial"/>
              </a:rPr>
              <a:t>Optimized charging pattern </a:t>
            </a:r>
            <a:r>
              <a:rPr lang="en-US" sz="2000" b="1">
                <a:solidFill>
                  <a:srgbClr val="FFFFFF"/>
                </a:solidFill>
                <a:latin typeface="Arial"/>
                <a:sym typeface="Wingdings" panose="05000000000000000000" pitchFamily="2" charset="2"/>
              </a:rPr>
              <a:t></a:t>
            </a:r>
            <a:r>
              <a:rPr lang="en-US" sz="2000" b="1">
                <a:solidFill>
                  <a:srgbClr val="FFFFFF"/>
                </a:solidFill>
                <a:latin typeface="Arial"/>
              </a:rPr>
              <a:t> power required reduced </a:t>
            </a:r>
          </a:p>
          <a:p>
            <a:pPr defTabSz="685783"/>
            <a:r>
              <a:rPr lang="en-US" sz="2000" b="1">
                <a:solidFill>
                  <a:srgbClr val="FFFFFF"/>
                </a:solidFill>
                <a:latin typeface="Arial"/>
              </a:rPr>
              <a:t>But what if we need to charge 300 buses…</a:t>
            </a:r>
          </a:p>
        </p:txBody>
      </p:sp>
      <p:graphicFrame>
        <p:nvGraphicFramePr>
          <p:cNvPr id="289" name="Table 288">
            <a:extLst>
              <a:ext uri="{FF2B5EF4-FFF2-40B4-BE49-F238E27FC236}">
                <a16:creationId xmlns:a16="http://schemas.microsoft.com/office/drawing/2014/main" id="{A8E1EABF-7311-2612-CFE8-9D260C4FCEDE}"/>
              </a:ext>
            </a:extLst>
          </p:cNvPr>
          <p:cNvGraphicFramePr>
            <a:graphicFrameLocks noGrp="1"/>
          </p:cNvGraphicFramePr>
          <p:nvPr/>
        </p:nvGraphicFramePr>
        <p:xfrm>
          <a:off x="904003" y="1312349"/>
          <a:ext cx="5769419" cy="402336"/>
        </p:xfrm>
        <a:graphic>
          <a:graphicData uri="http://schemas.openxmlformats.org/drawingml/2006/table">
            <a:tbl>
              <a:tblPr firstRow="1" bandRow="1"/>
              <a:tblGrid>
                <a:gridCol w="5769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60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2400" b="1" i="0" u="none">
                          <a:solidFill>
                            <a:srgbClr val="FFC000"/>
                          </a:solidFill>
                          <a:latin typeface="+mj-lt"/>
                        </a:rPr>
                        <a:t>Optimized depot charging (overnight)</a:t>
                      </a:r>
                    </a:p>
                  </a:txBody>
                  <a:tcPr marL="0" marR="18288" marT="18288" marB="18288" anchor="b">
                    <a:lnL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0" name="Rectangle 289">
            <a:extLst>
              <a:ext uri="{FF2B5EF4-FFF2-40B4-BE49-F238E27FC236}">
                <a16:creationId xmlns:a16="http://schemas.microsoft.com/office/drawing/2014/main" id="{CA65E6B8-CCC1-62FE-EB3E-B4486E3159CF}"/>
              </a:ext>
            </a:extLst>
          </p:cNvPr>
          <p:cNvSpPr/>
          <p:nvPr/>
        </p:nvSpPr>
        <p:spPr bwMode="auto">
          <a:xfrm>
            <a:off x="901135" y="1821004"/>
            <a:ext cx="5302831" cy="7038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7000" tIns="0" rIns="27000" bIns="0" rtlCol="0" anchor="ctr" anchorCtr="0"/>
          <a:lstStyle/>
          <a:p>
            <a:pPr marL="9525">
              <a:spcBef>
                <a:spcPts val="225"/>
              </a:spcBef>
              <a:buClr>
                <a:srgbClr val="003B4C"/>
              </a:buClr>
              <a:buSzPct val="100000"/>
            </a:pPr>
            <a:r>
              <a:rPr lang="en-US" sz="2000" b="1" dirty="0">
                <a:latin typeface="+mj-lt"/>
              </a:rPr>
              <a:t>30,000 kWh consumed</a:t>
            </a:r>
          </a:p>
          <a:p>
            <a:pPr marL="9525">
              <a:spcBef>
                <a:spcPts val="225"/>
              </a:spcBef>
              <a:buClr>
                <a:srgbClr val="003B4C"/>
              </a:buClr>
              <a:buSzPct val="100000"/>
            </a:pPr>
            <a:r>
              <a:rPr lang="en-US" sz="2000" b="1" dirty="0">
                <a:latin typeface="+mj-lt"/>
              </a:rPr>
              <a:t>Time to recharge: 5 </a:t>
            </a:r>
            <a:r>
              <a:rPr lang="en-US" sz="2000" b="1" dirty="0" err="1">
                <a:latin typeface="+mj-lt"/>
              </a:rPr>
              <a:t>hrs</a:t>
            </a:r>
            <a:endParaRPr lang="en-US" sz="2000" b="1" dirty="0">
              <a:latin typeface="+mj-lt"/>
            </a:endParaRPr>
          </a:p>
        </p:txBody>
      </p: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DD4A7F5D-884F-FD7C-7642-F53338292632}"/>
              </a:ext>
            </a:extLst>
          </p:cNvPr>
          <p:cNvGrpSpPr/>
          <p:nvPr/>
        </p:nvGrpSpPr>
        <p:grpSpPr>
          <a:xfrm>
            <a:off x="4295742" y="1735711"/>
            <a:ext cx="1577740" cy="2998795"/>
            <a:chOff x="4295742" y="1735711"/>
            <a:chExt cx="1577740" cy="2998795"/>
          </a:xfrm>
        </p:grpSpPr>
        <p:sp>
          <p:nvSpPr>
            <p:cNvPr id="214" name="Träne 80">
              <a:extLst>
                <a:ext uri="{FF2B5EF4-FFF2-40B4-BE49-F238E27FC236}">
                  <a16:creationId xmlns:a16="http://schemas.microsoft.com/office/drawing/2014/main" id="{DF60BA27-5808-5A7F-1664-0E602DC32BAF}"/>
                </a:ext>
              </a:extLst>
            </p:cNvPr>
            <p:cNvSpPr/>
            <p:nvPr/>
          </p:nvSpPr>
          <p:spPr bwMode="auto">
            <a:xfrm>
              <a:off x="4745106" y="3836840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15" name="Träne 81">
              <a:extLst>
                <a:ext uri="{FF2B5EF4-FFF2-40B4-BE49-F238E27FC236}">
                  <a16:creationId xmlns:a16="http://schemas.microsoft.com/office/drawing/2014/main" id="{5800E4AC-70C9-AD57-9FC4-49A3DD66D43C}"/>
                </a:ext>
              </a:extLst>
            </p:cNvPr>
            <p:cNvSpPr/>
            <p:nvPr/>
          </p:nvSpPr>
          <p:spPr bwMode="auto">
            <a:xfrm>
              <a:off x="4969506" y="3836840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16" name="Träne 82">
              <a:extLst>
                <a:ext uri="{FF2B5EF4-FFF2-40B4-BE49-F238E27FC236}">
                  <a16:creationId xmlns:a16="http://schemas.microsoft.com/office/drawing/2014/main" id="{06D1D449-D29B-2BA0-B09C-68E42732ACE4}"/>
                </a:ext>
              </a:extLst>
            </p:cNvPr>
            <p:cNvSpPr/>
            <p:nvPr/>
          </p:nvSpPr>
          <p:spPr bwMode="auto">
            <a:xfrm>
              <a:off x="5193906" y="3836840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17" name="Träne 83">
              <a:extLst>
                <a:ext uri="{FF2B5EF4-FFF2-40B4-BE49-F238E27FC236}">
                  <a16:creationId xmlns:a16="http://schemas.microsoft.com/office/drawing/2014/main" id="{09F5462E-5FA1-BA68-96CA-32C0532A9A7C}"/>
                </a:ext>
              </a:extLst>
            </p:cNvPr>
            <p:cNvSpPr/>
            <p:nvPr/>
          </p:nvSpPr>
          <p:spPr bwMode="auto">
            <a:xfrm>
              <a:off x="4745106" y="4061920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18" name="Träne 84">
              <a:extLst>
                <a:ext uri="{FF2B5EF4-FFF2-40B4-BE49-F238E27FC236}">
                  <a16:creationId xmlns:a16="http://schemas.microsoft.com/office/drawing/2014/main" id="{B738207C-9099-6475-2FCF-89187AB9DC61}"/>
                </a:ext>
              </a:extLst>
            </p:cNvPr>
            <p:cNvSpPr/>
            <p:nvPr/>
          </p:nvSpPr>
          <p:spPr bwMode="auto">
            <a:xfrm>
              <a:off x="4969506" y="4061920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19" name="Träne 85">
              <a:extLst>
                <a:ext uri="{FF2B5EF4-FFF2-40B4-BE49-F238E27FC236}">
                  <a16:creationId xmlns:a16="http://schemas.microsoft.com/office/drawing/2014/main" id="{EC6C6682-E912-C8B8-5103-F4BE0B1BF61E}"/>
                </a:ext>
              </a:extLst>
            </p:cNvPr>
            <p:cNvSpPr/>
            <p:nvPr/>
          </p:nvSpPr>
          <p:spPr bwMode="auto">
            <a:xfrm>
              <a:off x="5193906" y="4061920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20" name="Träne 86">
              <a:extLst>
                <a:ext uri="{FF2B5EF4-FFF2-40B4-BE49-F238E27FC236}">
                  <a16:creationId xmlns:a16="http://schemas.microsoft.com/office/drawing/2014/main" id="{ED8864FA-E0AC-7E6D-AEFB-B4D68B47FA68}"/>
                </a:ext>
              </a:extLst>
            </p:cNvPr>
            <p:cNvSpPr/>
            <p:nvPr/>
          </p:nvSpPr>
          <p:spPr bwMode="auto">
            <a:xfrm>
              <a:off x="4751636" y="339498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21" name="Träne 87">
              <a:extLst>
                <a:ext uri="{FF2B5EF4-FFF2-40B4-BE49-F238E27FC236}">
                  <a16:creationId xmlns:a16="http://schemas.microsoft.com/office/drawing/2014/main" id="{A66256FE-5C09-EA98-1F4F-61179BB0CDF6}"/>
                </a:ext>
              </a:extLst>
            </p:cNvPr>
            <p:cNvSpPr/>
            <p:nvPr/>
          </p:nvSpPr>
          <p:spPr bwMode="auto">
            <a:xfrm>
              <a:off x="4972947" y="339498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22" name="Träne 92">
              <a:extLst>
                <a:ext uri="{FF2B5EF4-FFF2-40B4-BE49-F238E27FC236}">
                  <a16:creationId xmlns:a16="http://schemas.microsoft.com/office/drawing/2014/main" id="{119E7EBF-91A4-B00C-FA1D-C90EBB5B27F7}"/>
                </a:ext>
              </a:extLst>
            </p:cNvPr>
            <p:cNvSpPr/>
            <p:nvPr/>
          </p:nvSpPr>
          <p:spPr bwMode="auto">
            <a:xfrm>
              <a:off x="5197105" y="339498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23" name="Träne 93">
              <a:extLst>
                <a:ext uri="{FF2B5EF4-FFF2-40B4-BE49-F238E27FC236}">
                  <a16:creationId xmlns:a16="http://schemas.microsoft.com/office/drawing/2014/main" id="{A48F187F-0308-1B5D-2B1F-1341A48AF6E8}"/>
                </a:ext>
              </a:extLst>
            </p:cNvPr>
            <p:cNvSpPr/>
            <p:nvPr/>
          </p:nvSpPr>
          <p:spPr bwMode="auto">
            <a:xfrm>
              <a:off x="4747116" y="3620065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24" name="Träne 94">
              <a:extLst>
                <a:ext uri="{FF2B5EF4-FFF2-40B4-BE49-F238E27FC236}">
                  <a16:creationId xmlns:a16="http://schemas.microsoft.com/office/drawing/2014/main" id="{F9D48B68-4D5C-D1DA-D6C4-251FA7109D08}"/>
                </a:ext>
              </a:extLst>
            </p:cNvPr>
            <p:cNvSpPr/>
            <p:nvPr/>
          </p:nvSpPr>
          <p:spPr bwMode="auto">
            <a:xfrm>
              <a:off x="4971207" y="3620065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25" name="Träne 95">
              <a:extLst>
                <a:ext uri="{FF2B5EF4-FFF2-40B4-BE49-F238E27FC236}">
                  <a16:creationId xmlns:a16="http://schemas.microsoft.com/office/drawing/2014/main" id="{0DC7B4F6-2625-B39B-FE9E-3D567A178F0D}"/>
                </a:ext>
              </a:extLst>
            </p:cNvPr>
            <p:cNvSpPr/>
            <p:nvPr/>
          </p:nvSpPr>
          <p:spPr bwMode="auto">
            <a:xfrm>
              <a:off x="5193906" y="3620065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26" name="Träne 96">
              <a:extLst>
                <a:ext uri="{FF2B5EF4-FFF2-40B4-BE49-F238E27FC236}">
                  <a16:creationId xmlns:a16="http://schemas.microsoft.com/office/drawing/2014/main" id="{8CB52E94-3193-9282-91BF-1F833077BA7F}"/>
                </a:ext>
              </a:extLst>
            </p:cNvPr>
            <p:cNvSpPr/>
            <p:nvPr/>
          </p:nvSpPr>
          <p:spPr bwMode="auto">
            <a:xfrm>
              <a:off x="4747334" y="429026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27" name="Träne 97">
              <a:extLst>
                <a:ext uri="{FF2B5EF4-FFF2-40B4-BE49-F238E27FC236}">
                  <a16:creationId xmlns:a16="http://schemas.microsoft.com/office/drawing/2014/main" id="{F163AB7C-2D6A-E5CA-98D1-97CEEADBF802}"/>
                </a:ext>
              </a:extLst>
            </p:cNvPr>
            <p:cNvSpPr/>
            <p:nvPr/>
          </p:nvSpPr>
          <p:spPr bwMode="auto">
            <a:xfrm>
              <a:off x="4972793" y="429026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28" name="Träne 98">
              <a:extLst>
                <a:ext uri="{FF2B5EF4-FFF2-40B4-BE49-F238E27FC236}">
                  <a16:creationId xmlns:a16="http://schemas.microsoft.com/office/drawing/2014/main" id="{4DD18C45-E4A5-305A-B7FA-59E8729EE41A}"/>
                </a:ext>
              </a:extLst>
            </p:cNvPr>
            <p:cNvSpPr/>
            <p:nvPr/>
          </p:nvSpPr>
          <p:spPr bwMode="auto">
            <a:xfrm>
              <a:off x="5193906" y="429026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29" name="Träne 99">
              <a:extLst>
                <a:ext uri="{FF2B5EF4-FFF2-40B4-BE49-F238E27FC236}">
                  <a16:creationId xmlns:a16="http://schemas.microsoft.com/office/drawing/2014/main" id="{826F0E45-AB39-8B7E-FC3A-AFBC9539C147}"/>
                </a:ext>
              </a:extLst>
            </p:cNvPr>
            <p:cNvSpPr/>
            <p:nvPr/>
          </p:nvSpPr>
          <p:spPr bwMode="auto">
            <a:xfrm>
              <a:off x="4745292" y="4520590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30" name="Träne 100">
              <a:extLst>
                <a:ext uri="{FF2B5EF4-FFF2-40B4-BE49-F238E27FC236}">
                  <a16:creationId xmlns:a16="http://schemas.microsoft.com/office/drawing/2014/main" id="{251747A5-32C8-5E55-CE17-3C3E8EAD1F0B}"/>
                </a:ext>
              </a:extLst>
            </p:cNvPr>
            <p:cNvSpPr/>
            <p:nvPr/>
          </p:nvSpPr>
          <p:spPr bwMode="auto">
            <a:xfrm>
              <a:off x="4966405" y="4520590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31" name="Träne 101">
              <a:extLst>
                <a:ext uri="{FF2B5EF4-FFF2-40B4-BE49-F238E27FC236}">
                  <a16:creationId xmlns:a16="http://schemas.microsoft.com/office/drawing/2014/main" id="{7C06546E-0E59-E868-EEAD-5437A48772E2}"/>
                </a:ext>
              </a:extLst>
            </p:cNvPr>
            <p:cNvSpPr/>
            <p:nvPr/>
          </p:nvSpPr>
          <p:spPr bwMode="auto">
            <a:xfrm>
              <a:off x="5188013" y="4520590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32" name="Träne 80">
              <a:extLst>
                <a:ext uri="{FF2B5EF4-FFF2-40B4-BE49-F238E27FC236}">
                  <a16:creationId xmlns:a16="http://schemas.microsoft.com/office/drawing/2014/main" id="{22CD1C4D-C1C7-1F97-DB7F-EB29C1C12F8C}"/>
                </a:ext>
              </a:extLst>
            </p:cNvPr>
            <p:cNvSpPr/>
            <p:nvPr/>
          </p:nvSpPr>
          <p:spPr bwMode="auto">
            <a:xfrm>
              <a:off x="4756764" y="2467971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33" name="Träne 81">
              <a:extLst>
                <a:ext uri="{FF2B5EF4-FFF2-40B4-BE49-F238E27FC236}">
                  <a16:creationId xmlns:a16="http://schemas.microsoft.com/office/drawing/2014/main" id="{CD6A3202-5869-1334-68B9-5385540B7A4B}"/>
                </a:ext>
              </a:extLst>
            </p:cNvPr>
            <p:cNvSpPr/>
            <p:nvPr/>
          </p:nvSpPr>
          <p:spPr bwMode="auto">
            <a:xfrm>
              <a:off x="4981164" y="2467971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34" name="Träne 82">
              <a:extLst>
                <a:ext uri="{FF2B5EF4-FFF2-40B4-BE49-F238E27FC236}">
                  <a16:creationId xmlns:a16="http://schemas.microsoft.com/office/drawing/2014/main" id="{9626ED18-8D83-7A09-DB3A-284641381FA5}"/>
                </a:ext>
              </a:extLst>
            </p:cNvPr>
            <p:cNvSpPr/>
            <p:nvPr/>
          </p:nvSpPr>
          <p:spPr bwMode="auto">
            <a:xfrm>
              <a:off x="5205564" y="2467971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35" name="Träne 83">
              <a:extLst>
                <a:ext uri="{FF2B5EF4-FFF2-40B4-BE49-F238E27FC236}">
                  <a16:creationId xmlns:a16="http://schemas.microsoft.com/office/drawing/2014/main" id="{0F76B1DE-9B7C-2F25-AA32-C51981089097}"/>
                </a:ext>
              </a:extLst>
            </p:cNvPr>
            <p:cNvSpPr/>
            <p:nvPr/>
          </p:nvSpPr>
          <p:spPr bwMode="auto">
            <a:xfrm>
              <a:off x="4756764" y="2693051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36" name="Träne 84">
              <a:extLst>
                <a:ext uri="{FF2B5EF4-FFF2-40B4-BE49-F238E27FC236}">
                  <a16:creationId xmlns:a16="http://schemas.microsoft.com/office/drawing/2014/main" id="{A24DB976-33A4-DD5B-13E9-B57E8C68ECA3}"/>
                </a:ext>
              </a:extLst>
            </p:cNvPr>
            <p:cNvSpPr/>
            <p:nvPr/>
          </p:nvSpPr>
          <p:spPr bwMode="auto">
            <a:xfrm>
              <a:off x="4981164" y="2693051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37" name="Träne 85">
              <a:extLst>
                <a:ext uri="{FF2B5EF4-FFF2-40B4-BE49-F238E27FC236}">
                  <a16:creationId xmlns:a16="http://schemas.microsoft.com/office/drawing/2014/main" id="{B290B2A2-7DF7-1325-A10C-45E04D5973AA}"/>
                </a:ext>
              </a:extLst>
            </p:cNvPr>
            <p:cNvSpPr/>
            <p:nvPr/>
          </p:nvSpPr>
          <p:spPr bwMode="auto">
            <a:xfrm>
              <a:off x="5205564" y="2693051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38" name="Träne 86">
              <a:extLst>
                <a:ext uri="{FF2B5EF4-FFF2-40B4-BE49-F238E27FC236}">
                  <a16:creationId xmlns:a16="http://schemas.microsoft.com/office/drawing/2014/main" id="{2A4FDAB0-B73A-2215-B02D-0287F5E25CF2}"/>
                </a:ext>
              </a:extLst>
            </p:cNvPr>
            <p:cNvSpPr/>
            <p:nvPr/>
          </p:nvSpPr>
          <p:spPr bwMode="auto">
            <a:xfrm>
              <a:off x="4763293" y="2026115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39" name="Träne 87">
              <a:extLst>
                <a:ext uri="{FF2B5EF4-FFF2-40B4-BE49-F238E27FC236}">
                  <a16:creationId xmlns:a16="http://schemas.microsoft.com/office/drawing/2014/main" id="{BD55DFA9-B6B0-6F17-0576-D357A81121ED}"/>
                </a:ext>
              </a:extLst>
            </p:cNvPr>
            <p:cNvSpPr/>
            <p:nvPr/>
          </p:nvSpPr>
          <p:spPr bwMode="auto">
            <a:xfrm>
              <a:off x="4984605" y="2026115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40" name="Träne 92">
              <a:extLst>
                <a:ext uri="{FF2B5EF4-FFF2-40B4-BE49-F238E27FC236}">
                  <a16:creationId xmlns:a16="http://schemas.microsoft.com/office/drawing/2014/main" id="{C2F0990A-C35E-7E85-4220-3572C303BBA7}"/>
                </a:ext>
              </a:extLst>
            </p:cNvPr>
            <p:cNvSpPr/>
            <p:nvPr/>
          </p:nvSpPr>
          <p:spPr bwMode="auto">
            <a:xfrm>
              <a:off x="5208762" y="2026115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41" name="Träne 93">
              <a:extLst>
                <a:ext uri="{FF2B5EF4-FFF2-40B4-BE49-F238E27FC236}">
                  <a16:creationId xmlns:a16="http://schemas.microsoft.com/office/drawing/2014/main" id="{40B0DBA2-8533-7FD4-F725-BD0B4BC966D2}"/>
                </a:ext>
              </a:extLst>
            </p:cNvPr>
            <p:cNvSpPr/>
            <p:nvPr/>
          </p:nvSpPr>
          <p:spPr bwMode="auto">
            <a:xfrm>
              <a:off x="4758773" y="2251195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42" name="Träne 94">
              <a:extLst>
                <a:ext uri="{FF2B5EF4-FFF2-40B4-BE49-F238E27FC236}">
                  <a16:creationId xmlns:a16="http://schemas.microsoft.com/office/drawing/2014/main" id="{416CF925-CD25-C8DD-062C-96CEDD74C15F}"/>
                </a:ext>
              </a:extLst>
            </p:cNvPr>
            <p:cNvSpPr/>
            <p:nvPr/>
          </p:nvSpPr>
          <p:spPr bwMode="auto">
            <a:xfrm>
              <a:off x="4982864" y="2251195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43" name="Träne 95">
              <a:extLst>
                <a:ext uri="{FF2B5EF4-FFF2-40B4-BE49-F238E27FC236}">
                  <a16:creationId xmlns:a16="http://schemas.microsoft.com/office/drawing/2014/main" id="{241CC1CF-39C5-214B-3717-18AFF095C84D}"/>
                </a:ext>
              </a:extLst>
            </p:cNvPr>
            <p:cNvSpPr/>
            <p:nvPr/>
          </p:nvSpPr>
          <p:spPr bwMode="auto">
            <a:xfrm>
              <a:off x="5205564" y="2251195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44" name="Träne 96">
              <a:extLst>
                <a:ext uri="{FF2B5EF4-FFF2-40B4-BE49-F238E27FC236}">
                  <a16:creationId xmlns:a16="http://schemas.microsoft.com/office/drawing/2014/main" id="{7E819DDD-AD55-B0AE-AFDC-4EDB70AF1BBA}"/>
                </a:ext>
              </a:extLst>
            </p:cNvPr>
            <p:cNvSpPr/>
            <p:nvPr/>
          </p:nvSpPr>
          <p:spPr bwMode="auto">
            <a:xfrm>
              <a:off x="4758991" y="2921393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45" name="Träne 97">
              <a:extLst>
                <a:ext uri="{FF2B5EF4-FFF2-40B4-BE49-F238E27FC236}">
                  <a16:creationId xmlns:a16="http://schemas.microsoft.com/office/drawing/2014/main" id="{8238AD3D-8E33-129A-FBA3-3674E9E9ED95}"/>
                </a:ext>
              </a:extLst>
            </p:cNvPr>
            <p:cNvSpPr/>
            <p:nvPr/>
          </p:nvSpPr>
          <p:spPr bwMode="auto">
            <a:xfrm>
              <a:off x="4984450" y="2921393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46" name="Träne 98">
              <a:extLst>
                <a:ext uri="{FF2B5EF4-FFF2-40B4-BE49-F238E27FC236}">
                  <a16:creationId xmlns:a16="http://schemas.microsoft.com/office/drawing/2014/main" id="{FB336062-4BCB-6E40-B5A5-D3E57573C184}"/>
                </a:ext>
              </a:extLst>
            </p:cNvPr>
            <p:cNvSpPr/>
            <p:nvPr/>
          </p:nvSpPr>
          <p:spPr bwMode="auto">
            <a:xfrm>
              <a:off x="5205564" y="2921393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47" name="Träne 99">
              <a:extLst>
                <a:ext uri="{FF2B5EF4-FFF2-40B4-BE49-F238E27FC236}">
                  <a16:creationId xmlns:a16="http://schemas.microsoft.com/office/drawing/2014/main" id="{B1F4EFB5-AEDB-088D-B425-57040447813A}"/>
                </a:ext>
              </a:extLst>
            </p:cNvPr>
            <p:cNvSpPr/>
            <p:nvPr/>
          </p:nvSpPr>
          <p:spPr bwMode="auto">
            <a:xfrm>
              <a:off x="4756949" y="3151721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48" name="Träne 100">
              <a:extLst>
                <a:ext uri="{FF2B5EF4-FFF2-40B4-BE49-F238E27FC236}">
                  <a16:creationId xmlns:a16="http://schemas.microsoft.com/office/drawing/2014/main" id="{EF2EDA5F-AC17-C509-0175-9866B837E7A3}"/>
                </a:ext>
              </a:extLst>
            </p:cNvPr>
            <p:cNvSpPr/>
            <p:nvPr/>
          </p:nvSpPr>
          <p:spPr bwMode="auto">
            <a:xfrm>
              <a:off x="4978062" y="3151721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49" name="Träne 101">
              <a:extLst>
                <a:ext uri="{FF2B5EF4-FFF2-40B4-BE49-F238E27FC236}">
                  <a16:creationId xmlns:a16="http://schemas.microsoft.com/office/drawing/2014/main" id="{5669BCF2-8BC6-3535-087A-BB469A5E8B84}"/>
                </a:ext>
              </a:extLst>
            </p:cNvPr>
            <p:cNvSpPr/>
            <p:nvPr/>
          </p:nvSpPr>
          <p:spPr bwMode="auto">
            <a:xfrm>
              <a:off x="5199670" y="3151721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50" name="Träne 80">
              <a:extLst>
                <a:ext uri="{FF2B5EF4-FFF2-40B4-BE49-F238E27FC236}">
                  <a16:creationId xmlns:a16="http://schemas.microsoft.com/office/drawing/2014/main" id="{3F92CC47-00DE-FF7C-51C8-6E5645DA861D}"/>
                </a:ext>
              </a:extLst>
            </p:cNvPr>
            <p:cNvSpPr/>
            <p:nvPr/>
          </p:nvSpPr>
          <p:spPr bwMode="auto">
            <a:xfrm>
              <a:off x="5436493" y="3821656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51" name="Träne 81">
              <a:extLst>
                <a:ext uri="{FF2B5EF4-FFF2-40B4-BE49-F238E27FC236}">
                  <a16:creationId xmlns:a16="http://schemas.microsoft.com/office/drawing/2014/main" id="{DAF6F12D-3318-BC8A-4C77-25F93E705BED}"/>
                </a:ext>
              </a:extLst>
            </p:cNvPr>
            <p:cNvSpPr/>
            <p:nvPr/>
          </p:nvSpPr>
          <p:spPr bwMode="auto">
            <a:xfrm>
              <a:off x="4295742" y="4507038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52" name="Träne 82">
              <a:extLst>
                <a:ext uri="{FF2B5EF4-FFF2-40B4-BE49-F238E27FC236}">
                  <a16:creationId xmlns:a16="http://schemas.microsoft.com/office/drawing/2014/main" id="{8C76B99B-8746-DFE0-4C3D-AE190C094D7A}"/>
                </a:ext>
              </a:extLst>
            </p:cNvPr>
            <p:cNvSpPr/>
            <p:nvPr/>
          </p:nvSpPr>
          <p:spPr bwMode="auto">
            <a:xfrm>
              <a:off x="4526220" y="3841453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53" name="Träne 83">
              <a:extLst>
                <a:ext uri="{FF2B5EF4-FFF2-40B4-BE49-F238E27FC236}">
                  <a16:creationId xmlns:a16="http://schemas.microsoft.com/office/drawing/2014/main" id="{7411388D-2879-E19B-9333-2E82715218D9}"/>
                </a:ext>
              </a:extLst>
            </p:cNvPr>
            <p:cNvSpPr/>
            <p:nvPr/>
          </p:nvSpPr>
          <p:spPr bwMode="auto">
            <a:xfrm>
              <a:off x="5436493" y="4046737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54" name="Träne 84">
              <a:extLst>
                <a:ext uri="{FF2B5EF4-FFF2-40B4-BE49-F238E27FC236}">
                  <a16:creationId xmlns:a16="http://schemas.microsoft.com/office/drawing/2014/main" id="{5B4DF6C2-440B-8E39-D477-AD538C412C75}"/>
                </a:ext>
              </a:extLst>
            </p:cNvPr>
            <p:cNvSpPr/>
            <p:nvPr/>
          </p:nvSpPr>
          <p:spPr bwMode="auto">
            <a:xfrm>
              <a:off x="5660893" y="4046737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55" name="Träne 85">
              <a:extLst>
                <a:ext uri="{FF2B5EF4-FFF2-40B4-BE49-F238E27FC236}">
                  <a16:creationId xmlns:a16="http://schemas.microsoft.com/office/drawing/2014/main" id="{A183E429-641F-58C8-9A9D-25ECE0018154}"/>
                </a:ext>
              </a:extLst>
            </p:cNvPr>
            <p:cNvSpPr/>
            <p:nvPr/>
          </p:nvSpPr>
          <p:spPr bwMode="auto">
            <a:xfrm>
              <a:off x="4526220" y="406653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56" name="Träne 86">
              <a:extLst>
                <a:ext uri="{FF2B5EF4-FFF2-40B4-BE49-F238E27FC236}">
                  <a16:creationId xmlns:a16="http://schemas.microsoft.com/office/drawing/2014/main" id="{62D25F7E-212F-8394-C47E-A16250F91E13}"/>
                </a:ext>
              </a:extLst>
            </p:cNvPr>
            <p:cNvSpPr/>
            <p:nvPr/>
          </p:nvSpPr>
          <p:spPr bwMode="auto">
            <a:xfrm>
              <a:off x="5443023" y="3379801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57" name="Träne 87">
              <a:extLst>
                <a:ext uri="{FF2B5EF4-FFF2-40B4-BE49-F238E27FC236}">
                  <a16:creationId xmlns:a16="http://schemas.microsoft.com/office/drawing/2014/main" id="{E0AB5EAE-5105-224D-5ED1-9562982C6F12}"/>
                </a:ext>
              </a:extLst>
            </p:cNvPr>
            <p:cNvSpPr/>
            <p:nvPr/>
          </p:nvSpPr>
          <p:spPr bwMode="auto">
            <a:xfrm>
              <a:off x="4299183" y="406518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58" name="Träne 92">
              <a:extLst>
                <a:ext uri="{FF2B5EF4-FFF2-40B4-BE49-F238E27FC236}">
                  <a16:creationId xmlns:a16="http://schemas.microsoft.com/office/drawing/2014/main" id="{AF6FEF83-81FF-3D65-A567-C90E57D8F495}"/>
                </a:ext>
              </a:extLst>
            </p:cNvPr>
            <p:cNvSpPr/>
            <p:nvPr/>
          </p:nvSpPr>
          <p:spPr bwMode="auto">
            <a:xfrm>
              <a:off x="4529419" y="3399598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59" name="Träne 93">
              <a:extLst>
                <a:ext uri="{FF2B5EF4-FFF2-40B4-BE49-F238E27FC236}">
                  <a16:creationId xmlns:a16="http://schemas.microsoft.com/office/drawing/2014/main" id="{D03F1969-AC9B-1E25-9439-FB515AF9ECE1}"/>
                </a:ext>
              </a:extLst>
            </p:cNvPr>
            <p:cNvSpPr/>
            <p:nvPr/>
          </p:nvSpPr>
          <p:spPr bwMode="auto">
            <a:xfrm>
              <a:off x="5438502" y="3604881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60" name="Träne 94">
              <a:extLst>
                <a:ext uri="{FF2B5EF4-FFF2-40B4-BE49-F238E27FC236}">
                  <a16:creationId xmlns:a16="http://schemas.microsoft.com/office/drawing/2014/main" id="{9DE81C62-028A-A079-6847-A4FF661CA5B0}"/>
                </a:ext>
              </a:extLst>
            </p:cNvPr>
            <p:cNvSpPr/>
            <p:nvPr/>
          </p:nvSpPr>
          <p:spPr bwMode="auto">
            <a:xfrm>
              <a:off x="4297442" y="429026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61" name="Träne 95">
              <a:extLst>
                <a:ext uri="{FF2B5EF4-FFF2-40B4-BE49-F238E27FC236}">
                  <a16:creationId xmlns:a16="http://schemas.microsoft.com/office/drawing/2014/main" id="{DAC4D2C7-6F8B-A689-4D20-4C39FDC76610}"/>
                </a:ext>
              </a:extLst>
            </p:cNvPr>
            <p:cNvSpPr/>
            <p:nvPr/>
          </p:nvSpPr>
          <p:spPr bwMode="auto">
            <a:xfrm>
              <a:off x="4526220" y="3624678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62" name="Träne 96">
              <a:extLst>
                <a:ext uri="{FF2B5EF4-FFF2-40B4-BE49-F238E27FC236}">
                  <a16:creationId xmlns:a16="http://schemas.microsoft.com/office/drawing/2014/main" id="{9C1A4577-4C85-B3AF-522C-C71C39BD910B}"/>
                </a:ext>
              </a:extLst>
            </p:cNvPr>
            <p:cNvSpPr/>
            <p:nvPr/>
          </p:nvSpPr>
          <p:spPr bwMode="auto">
            <a:xfrm>
              <a:off x="5438721" y="4275079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63" name="Träne 97">
              <a:extLst>
                <a:ext uri="{FF2B5EF4-FFF2-40B4-BE49-F238E27FC236}">
                  <a16:creationId xmlns:a16="http://schemas.microsoft.com/office/drawing/2014/main" id="{028EAB90-B6E4-8C0C-E640-C87D02E8269E}"/>
                </a:ext>
              </a:extLst>
            </p:cNvPr>
            <p:cNvSpPr/>
            <p:nvPr/>
          </p:nvSpPr>
          <p:spPr bwMode="auto">
            <a:xfrm>
              <a:off x="5664180" y="4275079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64" name="Träne 98">
              <a:extLst>
                <a:ext uri="{FF2B5EF4-FFF2-40B4-BE49-F238E27FC236}">
                  <a16:creationId xmlns:a16="http://schemas.microsoft.com/office/drawing/2014/main" id="{D6ED7D01-5467-5252-703A-5F5E3695B18A}"/>
                </a:ext>
              </a:extLst>
            </p:cNvPr>
            <p:cNvSpPr/>
            <p:nvPr/>
          </p:nvSpPr>
          <p:spPr bwMode="auto">
            <a:xfrm>
              <a:off x="4526220" y="4294876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65" name="Träne 99">
              <a:extLst>
                <a:ext uri="{FF2B5EF4-FFF2-40B4-BE49-F238E27FC236}">
                  <a16:creationId xmlns:a16="http://schemas.microsoft.com/office/drawing/2014/main" id="{46B3DA7F-90AE-674C-9722-E75919C45A7B}"/>
                </a:ext>
              </a:extLst>
            </p:cNvPr>
            <p:cNvSpPr/>
            <p:nvPr/>
          </p:nvSpPr>
          <p:spPr bwMode="auto">
            <a:xfrm>
              <a:off x="5436678" y="4505407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66" name="Träne 100">
              <a:extLst>
                <a:ext uri="{FF2B5EF4-FFF2-40B4-BE49-F238E27FC236}">
                  <a16:creationId xmlns:a16="http://schemas.microsoft.com/office/drawing/2014/main" id="{0E560C4C-E996-58FD-94F4-53855F265DDE}"/>
                </a:ext>
              </a:extLst>
            </p:cNvPr>
            <p:cNvSpPr/>
            <p:nvPr/>
          </p:nvSpPr>
          <p:spPr bwMode="auto">
            <a:xfrm>
              <a:off x="5657792" y="4505407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67" name="Träne 101">
              <a:extLst>
                <a:ext uri="{FF2B5EF4-FFF2-40B4-BE49-F238E27FC236}">
                  <a16:creationId xmlns:a16="http://schemas.microsoft.com/office/drawing/2014/main" id="{909776D1-42A0-0D5C-A88F-FA7E1CB43974}"/>
                </a:ext>
              </a:extLst>
            </p:cNvPr>
            <p:cNvSpPr/>
            <p:nvPr/>
          </p:nvSpPr>
          <p:spPr bwMode="auto">
            <a:xfrm>
              <a:off x="4520327" y="452520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" charset="0"/>
              </a:endParaRPr>
            </a:p>
          </p:txBody>
        </p:sp>
        <p:sp>
          <p:nvSpPr>
            <p:cNvPr id="291" name="Textfeld 107">
              <a:extLst>
                <a:ext uri="{FF2B5EF4-FFF2-40B4-BE49-F238E27FC236}">
                  <a16:creationId xmlns:a16="http://schemas.microsoft.com/office/drawing/2014/main" id="{68BB1664-2E92-208C-C330-6E397DF16DE5}"/>
                </a:ext>
              </a:extLst>
            </p:cNvPr>
            <p:cNvSpPr txBox="1"/>
            <p:nvPr/>
          </p:nvSpPr>
          <p:spPr>
            <a:xfrm>
              <a:off x="4515313" y="1735711"/>
              <a:ext cx="115929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FFC000"/>
                  </a:solidFill>
                  <a:latin typeface="+mj-lt"/>
                </a:rPr>
                <a:t>300 buses</a:t>
              </a:r>
            </a:p>
          </p:txBody>
        </p:sp>
      </p:grpSp>
      <p:pic>
        <p:nvPicPr>
          <p:cNvPr id="4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F6FF2968-4DC3-FACA-3047-5A1EA33961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66" y="6046900"/>
            <a:ext cx="895310" cy="3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1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Infrastructure requirements</a:t>
            </a:r>
          </a:p>
        </p:txBody>
      </p:sp>
      <p:graphicFrame>
        <p:nvGraphicFramePr>
          <p:cNvPr id="315" name="Table 314">
            <a:extLst>
              <a:ext uri="{FF2B5EF4-FFF2-40B4-BE49-F238E27FC236}">
                <a16:creationId xmlns:a16="http://schemas.microsoft.com/office/drawing/2014/main" id="{9AE251F9-6987-B2CF-9661-D85791F76C42}"/>
              </a:ext>
            </a:extLst>
          </p:cNvPr>
          <p:cNvGraphicFramePr>
            <a:graphicFrameLocks noGrp="1"/>
          </p:cNvGraphicFramePr>
          <p:nvPr/>
        </p:nvGraphicFramePr>
        <p:xfrm>
          <a:off x="806582" y="1411773"/>
          <a:ext cx="9267058" cy="402336"/>
        </p:xfrm>
        <a:graphic>
          <a:graphicData uri="http://schemas.openxmlformats.org/drawingml/2006/table">
            <a:tbl>
              <a:tblPr firstRow="1" bandRow="1"/>
              <a:tblGrid>
                <a:gridCol w="9267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60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2400" b="1" i="0" u="none" kern="1200">
                          <a:solidFill>
                            <a:srgbClr val="FFC000"/>
                          </a:solidFill>
                          <a:latin typeface="+mj-lt"/>
                          <a:ea typeface="+mn-ea"/>
                          <a:cs typeface="+mn-cs"/>
                        </a:rPr>
                        <a:t>Depot</a:t>
                      </a:r>
                      <a:r>
                        <a:rPr lang="en-US" sz="1200" b="1" i="0" u="none" kern="1200">
                          <a:solidFill>
                            <a:srgbClr val="00457E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i="0" u="none" kern="1200">
                          <a:solidFill>
                            <a:srgbClr val="FFC000"/>
                          </a:solidFill>
                          <a:latin typeface="+mj-lt"/>
                          <a:ea typeface="+mn-ea"/>
                          <a:cs typeface="+mn-cs"/>
                        </a:rPr>
                        <a:t>charging, opportunity charging and IMC</a:t>
                      </a:r>
                    </a:p>
                  </a:txBody>
                  <a:tcPr marL="0" marR="18288" marT="18288" marB="18288" anchor="b">
                    <a:lnL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alpha val="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0" name="Träne 80">
            <a:extLst>
              <a:ext uri="{FF2B5EF4-FFF2-40B4-BE49-F238E27FC236}">
                <a16:creationId xmlns:a16="http://schemas.microsoft.com/office/drawing/2014/main" id="{383DC896-77C6-02BE-CDE0-6B31E81698F1}"/>
              </a:ext>
            </a:extLst>
          </p:cNvPr>
          <p:cNvSpPr/>
          <p:nvPr/>
        </p:nvSpPr>
        <p:spPr bwMode="auto">
          <a:xfrm>
            <a:off x="1976208" y="3850102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1" name="Träne 81">
            <a:extLst>
              <a:ext uri="{FF2B5EF4-FFF2-40B4-BE49-F238E27FC236}">
                <a16:creationId xmlns:a16="http://schemas.microsoft.com/office/drawing/2014/main" id="{7E270C9F-72B9-F500-EB71-9A41ADDD0611}"/>
              </a:ext>
            </a:extLst>
          </p:cNvPr>
          <p:cNvSpPr/>
          <p:nvPr/>
        </p:nvSpPr>
        <p:spPr bwMode="auto">
          <a:xfrm>
            <a:off x="2200608" y="3850102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2" name="Träne 82">
            <a:extLst>
              <a:ext uri="{FF2B5EF4-FFF2-40B4-BE49-F238E27FC236}">
                <a16:creationId xmlns:a16="http://schemas.microsoft.com/office/drawing/2014/main" id="{108E2417-D732-21A6-9977-DDAD70F0A946}"/>
              </a:ext>
            </a:extLst>
          </p:cNvPr>
          <p:cNvSpPr/>
          <p:nvPr/>
        </p:nvSpPr>
        <p:spPr bwMode="auto">
          <a:xfrm>
            <a:off x="2425008" y="3850102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3" name="Träne 83">
            <a:extLst>
              <a:ext uri="{FF2B5EF4-FFF2-40B4-BE49-F238E27FC236}">
                <a16:creationId xmlns:a16="http://schemas.microsoft.com/office/drawing/2014/main" id="{4452E988-ABF0-E3B8-4C9E-B84F7E94000C}"/>
              </a:ext>
            </a:extLst>
          </p:cNvPr>
          <p:cNvSpPr/>
          <p:nvPr/>
        </p:nvSpPr>
        <p:spPr bwMode="auto">
          <a:xfrm>
            <a:off x="1976208" y="407518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4" name="Träne 84">
            <a:extLst>
              <a:ext uri="{FF2B5EF4-FFF2-40B4-BE49-F238E27FC236}">
                <a16:creationId xmlns:a16="http://schemas.microsoft.com/office/drawing/2014/main" id="{ADA151D2-D8FA-757B-DFE9-874792DFCA16}"/>
              </a:ext>
            </a:extLst>
          </p:cNvPr>
          <p:cNvSpPr/>
          <p:nvPr/>
        </p:nvSpPr>
        <p:spPr bwMode="auto">
          <a:xfrm>
            <a:off x="2200608" y="407518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5" name="Träne 85">
            <a:extLst>
              <a:ext uri="{FF2B5EF4-FFF2-40B4-BE49-F238E27FC236}">
                <a16:creationId xmlns:a16="http://schemas.microsoft.com/office/drawing/2014/main" id="{9FB2BA85-015A-E8D5-89DB-DC1DA2C93859}"/>
              </a:ext>
            </a:extLst>
          </p:cNvPr>
          <p:cNvSpPr/>
          <p:nvPr/>
        </p:nvSpPr>
        <p:spPr bwMode="auto">
          <a:xfrm>
            <a:off x="2425008" y="407518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6" name="Träne 96">
            <a:extLst>
              <a:ext uri="{FF2B5EF4-FFF2-40B4-BE49-F238E27FC236}">
                <a16:creationId xmlns:a16="http://schemas.microsoft.com/office/drawing/2014/main" id="{6ECB754A-8FFD-B0C6-536E-AC7290844575}"/>
              </a:ext>
            </a:extLst>
          </p:cNvPr>
          <p:cNvSpPr/>
          <p:nvPr/>
        </p:nvSpPr>
        <p:spPr bwMode="auto">
          <a:xfrm>
            <a:off x="1978436" y="430352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7" name="Träne 97">
            <a:extLst>
              <a:ext uri="{FF2B5EF4-FFF2-40B4-BE49-F238E27FC236}">
                <a16:creationId xmlns:a16="http://schemas.microsoft.com/office/drawing/2014/main" id="{202491D1-B3E8-9BFC-164B-079FC2C81EE2}"/>
              </a:ext>
            </a:extLst>
          </p:cNvPr>
          <p:cNvSpPr/>
          <p:nvPr/>
        </p:nvSpPr>
        <p:spPr bwMode="auto">
          <a:xfrm>
            <a:off x="2203895" y="430352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8" name="Träne 98">
            <a:extLst>
              <a:ext uri="{FF2B5EF4-FFF2-40B4-BE49-F238E27FC236}">
                <a16:creationId xmlns:a16="http://schemas.microsoft.com/office/drawing/2014/main" id="{D25031B3-96AF-FCF9-02D6-C636B0EF7AE7}"/>
              </a:ext>
            </a:extLst>
          </p:cNvPr>
          <p:cNvSpPr/>
          <p:nvPr/>
        </p:nvSpPr>
        <p:spPr bwMode="auto">
          <a:xfrm>
            <a:off x="2425008" y="430352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29" name="Träne 99">
            <a:extLst>
              <a:ext uri="{FF2B5EF4-FFF2-40B4-BE49-F238E27FC236}">
                <a16:creationId xmlns:a16="http://schemas.microsoft.com/office/drawing/2014/main" id="{221C12FD-75B3-03BD-80DE-2720E19314EF}"/>
              </a:ext>
            </a:extLst>
          </p:cNvPr>
          <p:cNvSpPr/>
          <p:nvPr/>
        </p:nvSpPr>
        <p:spPr bwMode="auto">
          <a:xfrm>
            <a:off x="1976394" y="453385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0" name="Träne 100">
            <a:extLst>
              <a:ext uri="{FF2B5EF4-FFF2-40B4-BE49-F238E27FC236}">
                <a16:creationId xmlns:a16="http://schemas.microsoft.com/office/drawing/2014/main" id="{FF39D73A-E65E-A183-FA5C-A80D14D2E5EA}"/>
              </a:ext>
            </a:extLst>
          </p:cNvPr>
          <p:cNvSpPr/>
          <p:nvPr/>
        </p:nvSpPr>
        <p:spPr bwMode="auto">
          <a:xfrm>
            <a:off x="2197507" y="453385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1" name="Träne 101">
            <a:extLst>
              <a:ext uri="{FF2B5EF4-FFF2-40B4-BE49-F238E27FC236}">
                <a16:creationId xmlns:a16="http://schemas.microsoft.com/office/drawing/2014/main" id="{59A4FBBE-3D4E-3A2D-F85D-DB67EDFF0EFF}"/>
              </a:ext>
            </a:extLst>
          </p:cNvPr>
          <p:cNvSpPr/>
          <p:nvPr/>
        </p:nvSpPr>
        <p:spPr bwMode="auto">
          <a:xfrm>
            <a:off x="2419115" y="453385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2" name="Textfeld 123">
            <a:extLst>
              <a:ext uri="{FF2B5EF4-FFF2-40B4-BE49-F238E27FC236}">
                <a16:creationId xmlns:a16="http://schemas.microsoft.com/office/drawing/2014/main" id="{0A05A6EA-22BF-2509-8CC3-EB1B9394AF8E}"/>
              </a:ext>
            </a:extLst>
          </p:cNvPr>
          <p:cNvSpPr txBox="1"/>
          <p:nvPr/>
        </p:nvSpPr>
        <p:spPr>
          <a:xfrm>
            <a:off x="2006476" y="3477803"/>
            <a:ext cx="126542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de-DE" sz="2000" b="1" kern="0" dirty="0">
                <a:solidFill>
                  <a:srgbClr val="FFC000"/>
                </a:solidFill>
                <a:latin typeface="+mj-lt"/>
              </a:rPr>
              <a:t>7 MW</a:t>
            </a:r>
          </a:p>
        </p:txBody>
      </p:sp>
      <p:cxnSp>
        <p:nvCxnSpPr>
          <p:cNvPr id="133" name="Gerader Verbinder 51">
            <a:extLst>
              <a:ext uri="{FF2B5EF4-FFF2-40B4-BE49-F238E27FC236}">
                <a16:creationId xmlns:a16="http://schemas.microsoft.com/office/drawing/2014/main" id="{9CB49D55-662C-FF60-44E1-449B7A770FCF}"/>
              </a:ext>
            </a:extLst>
          </p:cNvPr>
          <p:cNvCxnSpPr/>
          <p:nvPr/>
        </p:nvCxnSpPr>
        <p:spPr bwMode="auto">
          <a:xfrm>
            <a:off x="1911189" y="3829709"/>
            <a:ext cx="785159" cy="0"/>
          </a:xfrm>
          <a:prstGeom prst="line">
            <a:avLst/>
          </a:prstGeom>
          <a:solidFill>
            <a:srgbClr val="990000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5" name="Träne 99">
            <a:extLst>
              <a:ext uri="{FF2B5EF4-FFF2-40B4-BE49-F238E27FC236}">
                <a16:creationId xmlns:a16="http://schemas.microsoft.com/office/drawing/2014/main" id="{9CAAE788-6524-9FEF-A7AD-FD2B089F87FA}"/>
              </a:ext>
            </a:extLst>
          </p:cNvPr>
          <p:cNvSpPr/>
          <p:nvPr/>
        </p:nvSpPr>
        <p:spPr bwMode="auto">
          <a:xfrm>
            <a:off x="1517621" y="453385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6" name="Träne 100">
            <a:extLst>
              <a:ext uri="{FF2B5EF4-FFF2-40B4-BE49-F238E27FC236}">
                <a16:creationId xmlns:a16="http://schemas.microsoft.com/office/drawing/2014/main" id="{45BCB20B-13B4-3D2A-64B2-06EF3BCB0BD9}"/>
              </a:ext>
            </a:extLst>
          </p:cNvPr>
          <p:cNvSpPr/>
          <p:nvPr/>
        </p:nvSpPr>
        <p:spPr bwMode="auto">
          <a:xfrm>
            <a:off x="1738734" y="453385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43" name="Träne 96">
            <a:extLst>
              <a:ext uri="{FF2B5EF4-FFF2-40B4-BE49-F238E27FC236}">
                <a16:creationId xmlns:a16="http://schemas.microsoft.com/office/drawing/2014/main" id="{EF98B07A-DFBF-1F3C-D76D-63A5A635C0B6}"/>
              </a:ext>
            </a:extLst>
          </p:cNvPr>
          <p:cNvSpPr/>
          <p:nvPr/>
        </p:nvSpPr>
        <p:spPr bwMode="auto">
          <a:xfrm>
            <a:off x="1748425" y="430352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44" name="Träne 100">
            <a:extLst>
              <a:ext uri="{FF2B5EF4-FFF2-40B4-BE49-F238E27FC236}">
                <a16:creationId xmlns:a16="http://schemas.microsoft.com/office/drawing/2014/main" id="{5700933B-79D0-61A2-72CE-B1C429DBF281}"/>
              </a:ext>
            </a:extLst>
          </p:cNvPr>
          <p:cNvSpPr/>
          <p:nvPr/>
        </p:nvSpPr>
        <p:spPr bwMode="auto">
          <a:xfrm>
            <a:off x="2657781" y="453385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45" name="Träne 101">
            <a:extLst>
              <a:ext uri="{FF2B5EF4-FFF2-40B4-BE49-F238E27FC236}">
                <a16:creationId xmlns:a16="http://schemas.microsoft.com/office/drawing/2014/main" id="{D4D16680-18BB-0D85-0579-BA2F9D87424B}"/>
              </a:ext>
            </a:extLst>
          </p:cNvPr>
          <p:cNvSpPr/>
          <p:nvPr/>
        </p:nvSpPr>
        <p:spPr bwMode="auto">
          <a:xfrm>
            <a:off x="2879389" y="4533853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46" name="Träne 98">
            <a:extLst>
              <a:ext uri="{FF2B5EF4-FFF2-40B4-BE49-F238E27FC236}">
                <a16:creationId xmlns:a16="http://schemas.microsoft.com/office/drawing/2014/main" id="{5FE46AE0-77B0-38E2-4F81-F88D24AC99B1}"/>
              </a:ext>
            </a:extLst>
          </p:cNvPr>
          <p:cNvSpPr/>
          <p:nvPr/>
        </p:nvSpPr>
        <p:spPr bwMode="auto">
          <a:xfrm>
            <a:off x="2661609" y="4303525"/>
            <a:ext cx="209302" cy="209302"/>
          </a:xfrm>
          <a:prstGeom prst="teardrop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0281AD0C-87E5-AB4B-66BB-61E27BF01DD5}"/>
              </a:ext>
            </a:extLst>
          </p:cNvPr>
          <p:cNvSpPr/>
          <p:nvPr/>
        </p:nvSpPr>
        <p:spPr bwMode="auto">
          <a:xfrm>
            <a:off x="1217054" y="1984123"/>
            <a:ext cx="2016041" cy="65015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7000" tIns="0" rIns="27000" bIns="0" rtlCol="0" anchor="ctr" anchorCtr="0"/>
          <a:lstStyle/>
          <a:p>
            <a:pPr marL="9525">
              <a:spcBef>
                <a:spcPts val="225"/>
              </a:spcBef>
              <a:buClr>
                <a:srgbClr val="003B4C"/>
              </a:buClr>
              <a:buSzPct val="100000"/>
            </a:pPr>
            <a:r>
              <a:rPr lang="en-US" sz="2000" b="1">
                <a:latin typeface="+mj-lt"/>
              </a:rPr>
              <a:t>Overnight: </a:t>
            </a:r>
          </a:p>
          <a:p>
            <a:pPr marL="9525">
              <a:spcBef>
                <a:spcPts val="225"/>
              </a:spcBef>
              <a:buClr>
                <a:srgbClr val="003B4C"/>
              </a:buClr>
              <a:buSzPct val="100000"/>
            </a:pPr>
            <a:r>
              <a:rPr lang="en-US" sz="2000" b="1">
                <a:latin typeface="+mj-lt"/>
              </a:rPr>
              <a:t>19% utilization</a:t>
            </a:r>
          </a:p>
        </p:txBody>
      </p: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A34B9AFC-3392-E07D-F74D-ED0C36EBCA6C}"/>
              </a:ext>
            </a:extLst>
          </p:cNvPr>
          <p:cNvGrpSpPr/>
          <p:nvPr/>
        </p:nvGrpSpPr>
        <p:grpSpPr>
          <a:xfrm>
            <a:off x="3332462" y="1985460"/>
            <a:ext cx="4069130" cy="2767394"/>
            <a:chOff x="3332462" y="1985460"/>
            <a:chExt cx="4069130" cy="2767394"/>
          </a:xfrm>
        </p:grpSpPr>
        <p:sp>
          <p:nvSpPr>
            <p:cNvPr id="147" name="Träne 100">
              <a:extLst>
                <a:ext uri="{FF2B5EF4-FFF2-40B4-BE49-F238E27FC236}">
                  <a16:creationId xmlns:a16="http://schemas.microsoft.com/office/drawing/2014/main" id="{F17617A3-6823-A1E8-1C8B-3197D0C17202}"/>
                </a:ext>
              </a:extLst>
            </p:cNvPr>
            <p:cNvSpPr/>
            <p:nvPr/>
          </p:nvSpPr>
          <p:spPr bwMode="auto">
            <a:xfrm>
              <a:off x="3332462" y="4533853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62" name="Träne 98">
              <a:extLst>
                <a:ext uri="{FF2B5EF4-FFF2-40B4-BE49-F238E27FC236}">
                  <a16:creationId xmlns:a16="http://schemas.microsoft.com/office/drawing/2014/main" id="{4CDBC990-F19D-53F0-B750-5A340496043E}"/>
                </a:ext>
              </a:extLst>
            </p:cNvPr>
            <p:cNvSpPr/>
            <p:nvPr/>
          </p:nvSpPr>
          <p:spPr bwMode="auto">
            <a:xfrm>
              <a:off x="3336289" y="4303525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63" name="Träne 100">
              <a:extLst>
                <a:ext uri="{FF2B5EF4-FFF2-40B4-BE49-F238E27FC236}">
                  <a16:creationId xmlns:a16="http://schemas.microsoft.com/office/drawing/2014/main" id="{8735DD3B-0060-5522-46A8-8C53C8FA9919}"/>
                </a:ext>
              </a:extLst>
            </p:cNvPr>
            <p:cNvSpPr/>
            <p:nvPr/>
          </p:nvSpPr>
          <p:spPr bwMode="auto">
            <a:xfrm>
              <a:off x="3703937" y="454355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64" name="Träne 98">
              <a:extLst>
                <a:ext uri="{FF2B5EF4-FFF2-40B4-BE49-F238E27FC236}">
                  <a16:creationId xmlns:a16="http://schemas.microsoft.com/office/drawing/2014/main" id="{4727BDD0-2664-9623-61DA-807F9EA21C91}"/>
                </a:ext>
              </a:extLst>
            </p:cNvPr>
            <p:cNvSpPr/>
            <p:nvPr/>
          </p:nvSpPr>
          <p:spPr bwMode="auto">
            <a:xfrm>
              <a:off x="3707764" y="431322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65" name="Träne 100">
              <a:extLst>
                <a:ext uri="{FF2B5EF4-FFF2-40B4-BE49-F238E27FC236}">
                  <a16:creationId xmlns:a16="http://schemas.microsoft.com/office/drawing/2014/main" id="{F22A643C-15F0-69F3-AC0B-3A1DDF1E46D5}"/>
                </a:ext>
              </a:extLst>
            </p:cNvPr>
            <p:cNvSpPr/>
            <p:nvPr/>
          </p:nvSpPr>
          <p:spPr bwMode="auto">
            <a:xfrm>
              <a:off x="4084883" y="454355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66" name="Träne 98">
              <a:extLst>
                <a:ext uri="{FF2B5EF4-FFF2-40B4-BE49-F238E27FC236}">
                  <a16:creationId xmlns:a16="http://schemas.microsoft.com/office/drawing/2014/main" id="{9A87AF05-8DA1-1BF5-35AC-DA7D0E02A228}"/>
                </a:ext>
              </a:extLst>
            </p:cNvPr>
            <p:cNvSpPr/>
            <p:nvPr/>
          </p:nvSpPr>
          <p:spPr bwMode="auto">
            <a:xfrm>
              <a:off x="4088710" y="431322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67" name="Träne 100">
              <a:extLst>
                <a:ext uri="{FF2B5EF4-FFF2-40B4-BE49-F238E27FC236}">
                  <a16:creationId xmlns:a16="http://schemas.microsoft.com/office/drawing/2014/main" id="{ED2BA91F-F630-53F8-DEAB-17FA819EABCD}"/>
                </a:ext>
              </a:extLst>
            </p:cNvPr>
            <p:cNvSpPr/>
            <p:nvPr/>
          </p:nvSpPr>
          <p:spPr bwMode="auto">
            <a:xfrm>
              <a:off x="4465829" y="454355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68" name="Träne 98">
              <a:extLst>
                <a:ext uri="{FF2B5EF4-FFF2-40B4-BE49-F238E27FC236}">
                  <a16:creationId xmlns:a16="http://schemas.microsoft.com/office/drawing/2014/main" id="{6D7F7F47-3671-C846-41A5-27C41314AE45}"/>
                </a:ext>
              </a:extLst>
            </p:cNvPr>
            <p:cNvSpPr/>
            <p:nvPr/>
          </p:nvSpPr>
          <p:spPr bwMode="auto">
            <a:xfrm>
              <a:off x="4469656" y="431322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69" name="Träne 100">
              <a:extLst>
                <a:ext uri="{FF2B5EF4-FFF2-40B4-BE49-F238E27FC236}">
                  <a16:creationId xmlns:a16="http://schemas.microsoft.com/office/drawing/2014/main" id="{802CFFD5-B91B-449B-2587-06076D21F4BE}"/>
                </a:ext>
              </a:extLst>
            </p:cNvPr>
            <p:cNvSpPr/>
            <p:nvPr/>
          </p:nvSpPr>
          <p:spPr bwMode="auto">
            <a:xfrm>
              <a:off x="4837722" y="454355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0" name="Träne 98">
              <a:extLst>
                <a:ext uri="{FF2B5EF4-FFF2-40B4-BE49-F238E27FC236}">
                  <a16:creationId xmlns:a16="http://schemas.microsoft.com/office/drawing/2014/main" id="{4956E0DE-84FE-B349-B961-D71EDB64F4B9}"/>
                </a:ext>
              </a:extLst>
            </p:cNvPr>
            <p:cNvSpPr/>
            <p:nvPr/>
          </p:nvSpPr>
          <p:spPr bwMode="auto">
            <a:xfrm>
              <a:off x="4841550" y="431322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1" name="Träne 100">
              <a:extLst>
                <a:ext uri="{FF2B5EF4-FFF2-40B4-BE49-F238E27FC236}">
                  <a16:creationId xmlns:a16="http://schemas.microsoft.com/office/drawing/2014/main" id="{39B08D77-223B-6EF3-9B24-68829AF454F4}"/>
                </a:ext>
              </a:extLst>
            </p:cNvPr>
            <p:cNvSpPr/>
            <p:nvPr/>
          </p:nvSpPr>
          <p:spPr bwMode="auto">
            <a:xfrm>
              <a:off x="5191513" y="454355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2" name="Träne 98">
              <a:extLst>
                <a:ext uri="{FF2B5EF4-FFF2-40B4-BE49-F238E27FC236}">
                  <a16:creationId xmlns:a16="http://schemas.microsoft.com/office/drawing/2014/main" id="{E8585B04-8C3F-F8BA-0127-579686DE950B}"/>
                </a:ext>
              </a:extLst>
            </p:cNvPr>
            <p:cNvSpPr/>
            <p:nvPr/>
          </p:nvSpPr>
          <p:spPr bwMode="auto">
            <a:xfrm>
              <a:off x="5195340" y="431322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3" name="Träne 100">
              <a:extLst>
                <a:ext uri="{FF2B5EF4-FFF2-40B4-BE49-F238E27FC236}">
                  <a16:creationId xmlns:a16="http://schemas.microsoft.com/office/drawing/2014/main" id="{B3494E22-7496-75BC-89B7-4EC3A86292BB}"/>
                </a:ext>
              </a:extLst>
            </p:cNvPr>
            <p:cNvSpPr/>
            <p:nvPr/>
          </p:nvSpPr>
          <p:spPr bwMode="auto">
            <a:xfrm>
              <a:off x="5581321" y="454355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4" name="Träne 98">
              <a:extLst>
                <a:ext uri="{FF2B5EF4-FFF2-40B4-BE49-F238E27FC236}">
                  <a16:creationId xmlns:a16="http://schemas.microsoft.com/office/drawing/2014/main" id="{2713AB94-A038-E355-286B-5C4E233336EB}"/>
                </a:ext>
              </a:extLst>
            </p:cNvPr>
            <p:cNvSpPr/>
            <p:nvPr/>
          </p:nvSpPr>
          <p:spPr bwMode="auto">
            <a:xfrm>
              <a:off x="5585148" y="431322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5" name="Träne 100">
              <a:extLst>
                <a:ext uri="{FF2B5EF4-FFF2-40B4-BE49-F238E27FC236}">
                  <a16:creationId xmlns:a16="http://schemas.microsoft.com/office/drawing/2014/main" id="{196B39E3-E24E-5AD7-F499-1122A85F49D2}"/>
                </a:ext>
              </a:extLst>
            </p:cNvPr>
            <p:cNvSpPr/>
            <p:nvPr/>
          </p:nvSpPr>
          <p:spPr bwMode="auto">
            <a:xfrm>
              <a:off x="5937558" y="454355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6" name="Träne 98">
              <a:extLst>
                <a:ext uri="{FF2B5EF4-FFF2-40B4-BE49-F238E27FC236}">
                  <a16:creationId xmlns:a16="http://schemas.microsoft.com/office/drawing/2014/main" id="{E650E817-5171-9C66-93B5-9945DC883B5E}"/>
                </a:ext>
              </a:extLst>
            </p:cNvPr>
            <p:cNvSpPr/>
            <p:nvPr/>
          </p:nvSpPr>
          <p:spPr bwMode="auto">
            <a:xfrm>
              <a:off x="5941385" y="431322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7" name="Träne 100">
              <a:extLst>
                <a:ext uri="{FF2B5EF4-FFF2-40B4-BE49-F238E27FC236}">
                  <a16:creationId xmlns:a16="http://schemas.microsoft.com/office/drawing/2014/main" id="{690FC845-89E3-61AA-264F-4E47E8740DD7}"/>
                </a:ext>
              </a:extLst>
            </p:cNvPr>
            <p:cNvSpPr/>
            <p:nvPr/>
          </p:nvSpPr>
          <p:spPr bwMode="auto">
            <a:xfrm>
              <a:off x="6288582" y="454355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78" name="Träne 98">
              <a:extLst>
                <a:ext uri="{FF2B5EF4-FFF2-40B4-BE49-F238E27FC236}">
                  <a16:creationId xmlns:a16="http://schemas.microsoft.com/office/drawing/2014/main" id="{095465D1-AACC-712E-9044-20072E3EE0B5}"/>
                </a:ext>
              </a:extLst>
            </p:cNvPr>
            <p:cNvSpPr/>
            <p:nvPr/>
          </p:nvSpPr>
          <p:spPr bwMode="auto">
            <a:xfrm>
              <a:off x="6292410" y="431322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92" name="Textfeld 123">
              <a:extLst>
                <a:ext uri="{FF2B5EF4-FFF2-40B4-BE49-F238E27FC236}">
                  <a16:creationId xmlns:a16="http://schemas.microsoft.com/office/drawing/2014/main" id="{5D450C72-C373-2A05-3105-5F1CCD495694}"/>
                </a:ext>
              </a:extLst>
            </p:cNvPr>
            <p:cNvSpPr txBox="1"/>
            <p:nvPr/>
          </p:nvSpPr>
          <p:spPr>
            <a:xfrm>
              <a:off x="4363934" y="3942647"/>
              <a:ext cx="146135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de-DE" sz="2000" b="1" kern="0" dirty="0">
                  <a:solidFill>
                    <a:srgbClr val="FFC000"/>
                  </a:solidFill>
                  <a:latin typeface="+mj-lt"/>
                </a:rPr>
                <a:t>3.5 MW</a:t>
              </a:r>
            </a:p>
          </p:txBody>
        </p:sp>
        <p:cxnSp>
          <p:nvCxnSpPr>
            <p:cNvPr id="193" name="Gerader Verbinder 51">
              <a:extLst>
                <a:ext uri="{FF2B5EF4-FFF2-40B4-BE49-F238E27FC236}">
                  <a16:creationId xmlns:a16="http://schemas.microsoft.com/office/drawing/2014/main" id="{197CB000-D08C-9B95-9CB3-DE61D376785B}"/>
                </a:ext>
              </a:extLst>
            </p:cNvPr>
            <p:cNvCxnSpPr/>
            <p:nvPr/>
          </p:nvCxnSpPr>
          <p:spPr bwMode="auto">
            <a:xfrm>
              <a:off x="4547282" y="4296253"/>
              <a:ext cx="785159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1F495C40-D35F-852A-1ED6-2A9FD83B1BB3}"/>
                </a:ext>
              </a:extLst>
            </p:cNvPr>
            <p:cNvSpPr/>
            <p:nvPr/>
          </p:nvSpPr>
          <p:spPr bwMode="auto">
            <a:xfrm>
              <a:off x="3988060" y="1985460"/>
              <a:ext cx="3413532" cy="66688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27000" tIns="0" rIns="27000" bIns="0" rtlCol="0" anchor="ctr" anchorCtr="0"/>
            <a:lstStyle/>
            <a:p>
              <a:pPr marL="9525">
                <a:spcBef>
                  <a:spcPts val="225"/>
                </a:spcBef>
                <a:buClr>
                  <a:srgbClr val="003B4C"/>
                </a:buClr>
                <a:buSzPct val="100000"/>
              </a:pPr>
              <a:r>
                <a:rPr lang="en-US" sz="2000" b="1">
                  <a:latin typeface="+mj-lt"/>
                </a:rPr>
                <a:t>Opportunity: </a:t>
              </a:r>
              <a:br>
                <a:rPr lang="en-US" sz="2000" b="1">
                  <a:latin typeface="+mj-lt"/>
                </a:rPr>
              </a:br>
              <a:r>
                <a:rPr lang="en-US" sz="2000" b="1">
                  <a:latin typeface="+mj-lt"/>
                </a:rPr>
                <a:t>37% utilization</a:t>
              </a:r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8D7DBBD6-3C4A-56C5-F407-DDA13B860390}"/>
              </a:ext>
            </a:extLst>
          </p:cNvPr>
          <p:cNvGrpSpPr/>
          <p:nvPr/>
        </p:nvGrpSpPr>
        <p:grpSpPr>
          <a:xfrm>
            <a:off x="6745994" y="1810206"/>
            <a:ext cx="3183161" cy="2958488"/>
            <a:chOff x="6745994" y="1810206"/>
            <a:chExt cx="3183161" cy="2958488"/>
          </a:xfrm>
        </p:grpSpPr>
        <p:sp>
          <p:nvSpPr>
            <p:cNvPr id="179" name="Träne 99">
              <a:extLst>
                <a:ext uri="{FF2B5EF4-FFF2-40B4-BE49-F238E27FC236}">
                  <a16:creationId xmlns:a16="http://schemas.microsoft.com/office/drawing/2014/main" id="{3AD232DC-5721-522D-78F9-2CCB38682E31}"/>
                </a:ext>
              </a:extLst>
            </p:cNvPr>
            <p:cNvSpPr/>
            <p:nvPr/>
          </p:nvSpPr>
          <p:spPr bwMode="auto">
            <a:xfrm>
              <a:off x="7204767" y="455803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0" name="Träne 100">
              <a:extLst>
                <a:ext uri="{FF2B5EF4-FFF2-40B4-BE49-F238E27FC236}">
                  <a16:creationId xmlns:a16="http://schemas.microsoft.com/office/drawing/2014/main" id="{6165DBF1-EBA3-4F1C-9E71-D3E792DAEC7C}"/>
                </a:ext>
              </a:extLst>
            </p:cNvPr>
            <p:cNvSpPr/>
            <p:nvPr/>
          </p:nvSpPr>
          <p:spPr bwMode="auto">
            <a:xfrm>
              <a:off x="7425880" y="455803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1" name="Träne 99">
              <a:extLst>
                <a:ext uri="{FF2B5EF4-FFF2-40B4-BE49-F238E27FC236}">
                  <a16:creationId xmlns:a16="http://schemas.microsoft.com/office/drawing/2014/main" id="{F689F64F-C93D-C973-DCE2-E8891F982962}"/>
                </a:ext>
              </a:extLst>
            </p:cNvPr>
            <p:cNvSpPr/>
            <p:nvPr/>
          </p:nvSpPr>
          <p:spPr bwMode="auto">
            <a:xfrm>
              <a:off x="6745994" y="455803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2" name="Träne 100">
              <a:extLst>
                <a:ext uri="{FF2B5EF4-FFF2-40B4-BE49-F238E27FC236}">
                  <a16:creationId xmlns:a16="http://schemas.microsoft.com/office/drawing/2014/main" id="{3DA4B18E-EB00-FAE0-85D1-0E19ABAC93D7}"/>
                </a:ext>
              </a:extLst>
            </p:cNvPr>
            <p:cNvSpPr/>
            <p:nvPr/>
          </p:nvSpPr>
          <p:spPr bwMode="auto">
            <a:xfrm>
              <a:off x="6967107" y="455803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3" name="Träne 101">
              <a:extLst>
                <a:ext uri="{FF2B5EF4-FFF2-40B4-BE49-F238E27FC236}">
                  <a16:creationId xmlns:a16="http://schemas.microsoft.com/office/drawing/2014/main" id="{B1406081-43F5-002D-B3D2-F2D00DA5151F}"/>
                </a:ext>
              </a:extLst>
            </p:cNvPr>
            <p:cNvSpPr/>
            <p:nvPr/>
          </p:nvSpPr>
          <p:spPr bwMode="auto">
            <a:xfrm>
              <a:off x="8107762" y="4558032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4" name="Träne 99">
              <a:extLst>
                <a:ext uri="{FF2B5EF4-FFF2-40B4-BE49-F238E27FC236}">
                  <a16:creationId xmlns:a16="http://schemas.microsoft.com/office/drawing/2014/main" id="{ADDDA8E3-2DF3-C707-9BF2-A6A77E9CF048}"/>
                </a:ext>
              </a:extLst>
            </p:cNvPr>
            <p:cNvSpPr/>
            <p:nvPr/>
          </p:nvSpPr>
          <p:spPr bwMode="auto">
            <a:xfrm>
              <a:off x="8816857" y="454201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5" name="Träne 100">
              <a:extLst>
                <a:ext uri="{FF2B5EF4-FFF2-40B4-BE49-F238E27FC236}">
                  <a16:creationId xmlns:a16="http://schemas.microsoft.com/office/drawing/2014/main" id="{78C35A70-02E8-2986-37C6-D75CC6CA6157}"/>
                </a:ext>
              </a:extLst>
            </p:cNvPr>
            <p:cNvSpPr/>
            <p:nvPr/>
          </p:nvSpPr>
          <p:spPr bwMode="auto">
            <a:xfrm>
              <a:off x="9037971" y="454201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6" name="Träne 101">
              <a:extLst>
                <a:ext uri="{FF2B5EF4-FFF2-40B4-BE49-F238E27FC236}">
                  <a16:creationId xmlns:a16="http://schemas.microsoft.com/office/drawing/2014/main" id="{E80A52AA-B712-77D7-1713-3B2F2088F22E}"/>
                </a:ext>
              </a:extLst>
            </p:cNvPr>
            <p:cNvSpPr/>
            <p:nvPr/>
          </p:nvSpPr>
          <p:spPr bwMode="auto">
            <a:xfrm>
              <a:off x="9259578" y="454201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7" name="Träne 99">
              <a:extLst>
                <a:ext uri="{FF2B5EF4-FFF2-40B4-BE49-F238E27FC236}">
                  <a16:creationId xmlns:a16="http://schemas.microsoft.com/office/drawing/2014/main" id="{B25DB70C-713B-AD65-3AEB-2A09C8493C83}"/>
                </a:ext>
              </a:extLst>
            </p:cNvPr>
            <p:cNvSpPr/>
            <p:nvPr/>
          </p:nvSpPr>
          <p:spPr bwMode="auto">
            <a:xfrm>
              <a:off x="8358084" y="454201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8" name="Träne 100">
              <a:extLst>
                <a:ext uri="{FF2B5EF4-FFF2-40B4-BE49-F238E27FC236}">
                  <a16:creationId xmlns:a16="http://schemas.microsoft.com/office/drawing/2014/main" id="{628AF494-4DAE-6B3A-C1F1-22EF330DC9D3}"/>
                </a:ext>
              </a:extLst>
            </p:cNvPr>
            <p:cNvSpPr/>
            <p:nvPr/>
          </p:nvSpPr>
          <p:spPr bwMode="auto">
            <a:xfrm>
              <a:off x="8579198" y="454201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89" name="Träne 100">
              <a:extLst>
                <a:ext uri="{FF2B5EF4-FFF2-40B4-BE49-F238E27FC236}">
                  <a16:creationId xmlns:a16="http://schemas.microsoft.com/office/drawing/2014/main" id="{EB83AE76-4CD8-088A-8550-8FA1320CEC31}"/>
                </a:ext>
              </a:extLst>
            </p:cNvPr>
            <p:cNvSpPr/>
            <p:nvPr/>
          </p:nvSpPr>
          <p:spPr bwMode="auto">
            <a:xfrm>
              <a:off x="9498245" y="454201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90" name="Träne 101">
              <a:extLst>
                <a:ext uri="{FF2B5EF4-FFF2-40B4-BE49-F238E27FC236}">
                  <a16:creationId xmlns:a16="http://schemas.microsoft.com/office/drawing/2014/main" id="{508662B6-CB73-E628-4AEF-DF4EA2FF9379}"/>
                </a:ext>
              </a:extLst>
            </p:cNvPr>
            <p:cNvSpPr/>
            <p:nvPr/>
          </p:nvSpPr>
          <p:spPr bwMode="auto">
            <a:xfrm>
              <a:off x="9719853" y="4542014"/>
              <a:ext cx="209302" cy="209302"/>
            </a:xfrm>
            <a:prstGeom prst="teardrop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91" name="Textfeld 123">
              <a:extLst>
                <a:ext uri="{FF2B5EF4-FFF2-40B4-BE49-F238E27FC236}">
                  <a16:creationId xmlns:a16="http://schemas.microsoft.com/office/drawing/2014/main" id="{912418B4-DEB5-A3E0-24D6-E1F07A59AEC9}"/>
                </a:ext>
              </a:extLst>
            </p:cNvPr>
            <p:cNvSpPr txBox="1"/>
            <p:nvPr/>
          </p:nvSpPr>
          <p:spPr>
            <a:xfrm>
              <a:off x="7706586" y="4368584"/>
              <a:ext cx="72341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de-DE" sz="2000" b="1" kern="0">
                  <a:solidFill>
                    <a:srgbClr val="FFC000"/>
                  </a:solidFill>
                  <a:latin typeface="+mj-lt"/>
                </a:rPr>
                <a:t>…</a:t>
              </a:r>
            </a:p>
          </p:txBody>
        </p:sp>
        <p:sp>
          <p:nvSpPr>
            <p:cNvPr id="320" name="Textfeld 123">
              <a:extLst>
                <a:ext uri="{FF2B5EF4-FFF2-40B4-BE49-F238E27FC236}">
                  <a16:creationId xmlns:a16="http://schemas.microsoft.com/office/drawing/2014/main" id="{01B33BCC-6E6D-9179-3F08-C112F0A46E1D}"/>
                </a:ext>
              </a:extLst>
            </p:cNvPr>
            <p:cNvSpPr txBox="1"/>
            <p:nvPr/>
          </p:nvSpPr>
          <p:spPr>
            <a:xfrm>
              <a:off x="7401592" y="4190416"/>
              <a:ext cx="117968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de-DE" sz="2000" b="1" kern="0">
                  <a:solidFill>
                    <a:srgbClr val="FFC000"/>
                  </a:solidFill>
                  <a:latin typeface="+mj-lt"/>
                </a:rPr>
                <a:t>1.7 MW</a:t>
              </a:r>
            </a:p>
          </p:txBody>
        </p:sp>
        <p:cxnSp>
          <p:nvCxnSpPr>
            <p:cNvPr id="321" name="Gerader Verbinder 51">
              <a:extLst>
                <a:ext uri="{FF2B5EF4-FFF2-40B4-BE49-F238E27FC236}">
                  <a16:creationId xmlns:a16="http://schemas.microsoft.com/office/drawing/2014/main" id="{48666BA5-F367-C23D-8CE6-97A012FFF7B0}"/>
                </a:ext>
              </a:extLst>
            </p:cNvPr>
            <p:cNvCxnSpPr/>
            <p:nvPr/>
          </p:nvCxnSpPr>
          <p:spPr bwMode="auto">
            <a:xfrm>
              <a:off x="7435567" y="4544428"/>
              <a:ext cx="785159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3C65A38E-A2BD-F8D3-9078-60AD41A43C5C}"/>
                </a:ext>
              </a:extLst>
            </p:cNvPr>
            <p:cNvSpPr/>
            <p:nvPr/>
          </p:nvSpPr>
          <p:spPr bwMode="auto">
            <a:xfrm>
              <a:off x="6745994" y="1810206"/>
              <a:ext cx="3084200" cy="65015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27000" tIns="0" rIns="27000" bIns="0" rtlCol="0" anchor="ctr" anchorCtr="0"/>
            <a:lstStyle/>
            <a:p>
              <a:pPr marL="9525">
                <a:spcBef>
                  <a:spcPts val="225"/>
                </a:spcBef>
                <a:buClr>
                  <a:srgbClr val="003B4C"/>
                </a:buClr>
                <a:buSzPct val="100000"/>
              </a:pPr>
              <a:r>
                <a:rPr lang="en-US" sz="2000" b="1">
                  <a:latin typeface="+mj-lt"/>
                </a:rPr>
                <a:t>IMC: </a:t>
              </a:r>
              <a:r>
                <a:rPr lang="pl-PL" sz="2000" b="1">
                  <a:solidFill>
                    <a:srgbClr val="FF0000"/>
                  </a:solidFill>
                  <a:highlight>
                    <a:srgbClr val="00FF00"/>
                  </a:highlight>
                  <a:latin typeface="+mj-lt"/>
                </a:rPr>
                <a:t>? % </a:t>
              </a:r>
              <a:r>
                <a:rPr lang="en-US" sz="2000" b="1">
                  <a:latin typeface="+mj-lt"/>
                </a:rPr>
                <a:t> utilization</a:t>
              </a:r>
            </a:p>
          </p:txBody>
        </p:sp>
      </p:grp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18FF4798-F98F-6157-2EBA-94C518DC0A7D}"/>
              </a:ext>
            </a:extLst>
          </p:cNvPr>
          <p:cNvGrpSpPr>
            <a:grpSpLocks noChangeAspect="1"/>
          </p:cNvGrpSpPr>
          <p:nvPr/>
        </p:nvGrpSpPr>
        <p:grpSpPr>
          <a:xfrm>
            <a:off x="9601161" y="933708"/>
            <a:ext cx="884018" cy="731520"/>
            <a:chOff x="5795900" y="1243054"/>
            <a:chExt cx="755310" cy="625015"/>
          </a:xfrm>
          <a:solidFill>
            <a:srgbClr val="92D050"/>
          </a:solidFill>
        </p:grpSpPr>
        <p:grpSp>
          <p:nvGrpSpPr>
            <p:cNvPr id="327" name="Graphic 22" descr="Bus with solid fill">
              <a:extLst>
                <a:ext uri="{FF2B5EF4-FFF2-40B4-BE49-F238E27FC236}">
                  <a16:creationId xmlns:a16="http://schemas.microsoft.com/office/drawing/2014/main" id="{9A26B9E3-5A05-00C3-8B83-7D845B57A564}"/>
                </a:ext>
              </a:extLst>
            </p:cNvPr>
            <p:cNvGrpSpPr/>
            <p:nvPr/>
          </p:nvGrpSpPr>
          <p:grpSpPr>
            <a:xfrm>
              <a:off x="5926195" y="1243054"/>
              <a:ext cx="625015" cy="625015"/>
              <a:chOff x="2239321" y="1566946"/>
              <a:chExt cx="914400" cy="914400"/>
            </a:xfrm>
            <a:grpFill/>
          </p:grpSpPr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89DE3DAD-1EDA-6CC7-3B79-51066901F3DB}"/>
                  </a:ext>
                </a:extLst>
              </p:cNvPr>
              <p:cNvSpPr/>
              <p:nvPr/>
            </p:nvSpPr>
            <p:spPr>
              <a:xfrm>
                <a:off x="2277421" y="1794593"/>
                <a:ext cx="838200" cy="420052"/>
              </a:xfrm>
              <a:custGeom>
                <a:avLst/>
                <a:gdLst>
                  <a:gd name="connsiteX0" fmla="*/ 38100 w 838200"/>
                  <a:gd name="connsiteY0" fmla="*/ 58103 h 420052"/>
                  <a:gd name="connsiteX1" fmla="*/ 57150 w 838200"/>
                  <a:gd name="connsiteY1" fmla="*/ 39053 h 420052"/>
                  <a:gd name="connsiteX2" fmla="*/ 190500 w 838200"/>
                  <a:gd name="connsiteY2" fmla="*/ 39053 h 420052"/>
                  <a:gd name="connsiteX3" fmla="*/ 190500 w 838200"/>
                  <a:gd name="connsiteY3" fmla="*/ 191453 h 420052"/>
                  <a:gd name="connsiteX4" fmla="*/ 38100 w 838200"/>
                  <a:gd name="connsiteY4" fmla="*/ 191453 h 420052"/>
                  <a:gd name="connsiteX5" fmla="*/ 38100 w 838200"/>
                  <a:gd name="connsiteY5" fmla="*/ 58103 h 420052"/>
                  <a:gd name="connsiteX6" fmla="*/ 228600 w 838200"/>
                  <a:gd name="connsiteY6" fmla="*/ 39053 h 420052"/>
                  <a:gd name="connsiteX7" fmla="*/ 381000 w 838200"/>
                  <a:gd name="connsiteY7" fmla="*/ 39053 h 420052"/>
                  <a:gd name="connsiteX8" fmla="*/ 381000 w 838200"/>
                  <a:gd name="connsiteY8" fmla="*/ 191453 h 420052"/>
                  <a:gd name="connsiteX9" fmla="*/ 228600 w 838200"/>
                  <a:gd name="connsiteY9" fmla="*/ 191453 h 420052"/>
                  <a:gd name="connsiteX10" fmla="*/ 228600 w 838200"/>
                  <a:gd name="connsiteY10" fmla="*/ 39053 h 420052"/>
                  <a:gd name="connsiteX11" fmla="*/ 419100 w 838200"/>
                  <a:gd name="connsiteY11" fmla="*/ 39053 h 420052"/>
                  <a:gd name="connsiteX12" fmla="*/ 571500 w 838200"/>
                  <a:gd name="connsiteY12" fmla="*/ 39053 h 420052"/>
                  <a:gd name="connsiteX13" fmla="*/ 571500 w 838200"/>
                  <a:gd name="connsiteY13" fmla="*/ 191453 h 420052"/>
                  <a:gd name="connsiteX14" fmla="*/ 419100 w 838200"/>
                  <a:gd name="connsiteY14" fmla="*/ 191453 h 420052"/>
                  <a:gd name="connsiteX15" fmla="*/ 419100 w 838200"/>
                  <a:gd name="connsiteY15" fmla="*/ 39053 h 420052"/>
                  <a:gd name="connsiteX16" fmla="*/ 609600 w 838200"/>
                  <a:gd name="connsiteY16" fmla="*/ 39053 h 420052"/>
                  <a:gd name="connsiteX17" fmla="*/ 736283 w 838200"/>
                  <a:gd name="connsiteY17" fmla="*/ 39053 h 420052"/>
                  <a:gd name="connsiteX18" fmla="*/ 773430 w 838200"/>
                  <a:gd name="connsiteY18" fmla="*/ 70485 h 420052"/>
                  <a:gd name="connsiteX19" fmla="*/ 795338 w 838200"/>
                  <a:gd name="connsiteY19" fmla="*/ 205740 h 420052"/>
                  <a:gd name="connsiteX20" fmla="*/ 799148 w 838200"/>
                  <a:gd name="connsiteY20" fmla="*/ 248603 h 420052"/>
                  <a:gd name="connsiteX21" fmla="*/ 666750 w 838200"/>
                  <a:gd name="connsiteY21" fmla="*/ 248603 h 420052"/>
                  <a:gd name="connsiteX22" fmla="*/ 609600 w 838200"/>
                  <a:gd name="connsiteY22" fmla="*/ 191453 h 420052"/>
                  <a:gd name="connsiteX23" fmla="*/ 609600 w 838200"/>
                  <a:gd name="connsiteY23" fmla="*/ 39053 h 420052"/>
                  <a:gd name="connsiteX24" fmla="*/ 0 w 838200"/>
                  <a:gd name="connsiteY24" fmla="*/ 39053 h 420052"/>
                  <a:gd name="connsiteX25" fmla="*/ 0 w 838200"/>
                  <a:gd name="connsiteY25" fmla="*/ 381953 h 420052"/>
                  <a:gd name="connsiteX26" fmla="*/ 38100 w 838200"/>
                  <a:gd name="connsiteY26" fmla="*/ 420053 h 420052"/>
                  <a:gd name="connsiteX27" fmla="*/ 40005 w 838200"/>
                  <a:gd name="connsiteY27" fmla="*/ 420053 h 420052"/>
                  <a:gd name="connsiteX28" fmla="*/ 38100 w 838200"/>
                  <a:gd name="connsiteY28" fmla="*/ 401003 h 420052"/>
                  <a:gd name="connsiteX29" fmla="*/ 133350 w 838200"/>
                  <a:gd name="connsiteY29" fmla="*/ 305753 h 420052"/>
                  <a:gd name="connsiteX30" fmla="*/ 228600 w 838200"/>
                  <a:gd name="connsiteY30" fmla="*/ 401003 h 420052"/>
                  <a:gd name="connsiteX31" fmla="*/ 226695 w 838200"/>
                  <a:gd name="connsiteY31" fmla="*/ 420053 h 420052"/>
                  <a:gd name="connsiteX32" fmla="*/ 573405 w 838200"/>
                  <a:gd name="connsiteY32" fmla="*/ 420053 h 420052"/>
                  <a:gd name="connsiteX33" fmla="*/ 571500 w 838200"/>
                  <a:gd name="connsiteY33" fmla="*/ 401003 h 420052"/>
                  <a:gd name="connsiteX34" fmla="*/ 666750 w 838200"/>
                  <a:gd name="connsiteY34" fmla="*/ 305753 h 420052"/>
                  <a:gd name="connsiteX35" fmla="*/ 762000 w 838200"/>
                  <a:gd name="connsiteY35" fmla="*/ 401003 h 420052"/>
                  <a:gd name="connsiteX36" fmla="*/ 760095 w 838200"/>
                  <a:gd name="connsiteY36" fmla="*/ 420053 h 420052"/>
                  <a:gd name="connsiteX37" fmla="*/ 800100 w 838200"/>
                  <a:gd name="connsiteY37" fmla="*/ 420053 h 420052"/>
                  <a:gd name="connsiteX38" fmla="*/ 838200 w 838200"/>
                  <a:gd name="connsiteY38" fmla="*/ 381953 h 420052"/>
                  <a:gd name="connsiteX39" fmla="*/ 838200 w 838200"/>
                  <a:gd name="connsiteY39" fmla="*/ 260033 h 420052"/>
                  <a:gd name="connsiteX40" fmla="*/ 833438 w 838200"/>
                  <a:gd name="connsiteY40" fmla="*/ 199073 h 420052"/>
                  <a:gd name="connsiteX41" fmla="*/ 811530 w 838200"/>
                  <a:gd name="connsiteY41" fmla="*/ 62865 h 420052"/>
                  <a:gd name="connsiteX42" fmla="*/ 736283 w 838200"/>
                  <a:gd name="connsiteY42" fmla="*/ 0 h 420052"/>
                  <a:gd name="connsiteX43" fmla="*/ 38100 w 838200"/>
                  <a:gd name="connsiteY43" fmla="*/ 0 h 420052"/>
                  <a:gd name="connsiteX44" fmla="*/ 0 w 838200"/>
                  <a:gd name="connsiteY44" fmla="*/ 39053 h 420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8200" h="420052">
                    <a:moveTo>
                      <a:pt x="38100" y="58103"/>
                    </a:moveTo>
                    <a:cubicBezTo>
                      <a:pt x="38100" y="47625"/>
                      <a:pt x="46672" y="39053"/>
                      <a:pt x="57150" y="39053"/>
                    </a:cubicBezTo>
                    <a:lnTo>
                      <a:pt x="190500" y="39053"/>
                    </a:lnTo>
                    <a:lnTo>
                      <a:pt x="190500" y="191453"/>
                    </a:lnTo>
                    <a:lnTo>
                      <a:pt x="38100" y="191453"/>
                    </a:lnTo>
                    <a:lnTo>
                      <a:pt x="38100" y="58103"/>
                    </a:lnTo>
                    <a:close/>
                    <a:moveTo>
                      <a:pt x="228600" y="39053"/>
                    </a:moveTo>
                    <a:lnTo>
                      <a:pt x="381000" y="39053"/>
                    </a:lnTo>
                    <a:lnTo>
                      <a:pt x="381000" y="191453"/>
                    </a:lnTo>
                    <a:lnTo>
                      <a:pt x="228600" y="191453"/>
                    </a:lnTo>
                    <a:lnTo>
                      <a:pt x="228600" y="39053"/>
                    </a:lnTo>
                    <a:close/>
                    <a:moveTo>
                      <a:pt x="419100" y="39053"/>
                    </a:moveTo>
                    <a:lnTo>
                      <a:pt x="571500" y="39053"/>
                    </a:lnTo>
                    <a:lnTo>
                      <a:pt x="571500" y="191453"/>
                    </a:lnTo>
                    <a:lnTo>
                      <a:pt x="419100" y="191453"/>
                    </a:lnTo>
                    <a:lnTo>
                      <a:pt x="419100" y="39053"/>
                    </a:lnTo>
                    <a:close/>
                    <a:moveTo>
                      <a:pt x="609600" y="39053"/>
                    </a:moveTo>
                    <a:lnTo>
                      <a:pt x="736283" y="39053"/>
                    </a:lnTo>
                    <a:cubicBezTo>
                      <a:pt x="754380" y="39053"/>
                      <a:pt x="770573" y="52388"/>
                      <a:pt x="773430" y="70485"/>
                    </a:cubicBezTo>
                    <a:lnTo>
                      <a:pt x="795338" y="205740"/>
                    </a:lnTo>
                    <a:cubicBezTo>
                      <a:pt x="797243" y="220028"/>
                      <a:pt x="799148" y="234315"/>
                      <a:pt x="799148" y="248603"/>
                    </a:cubicBezTo>
                    <a:lnTo>
                      <a:pt x="666750" y="248603"/>
                    </a:lnTo>
                    <a:lnTo>
                      <a:pt x="609600" y="191453"/>
                    </a:lnTo>
                    <a:lnTo>
                      <a:pt x="609600" y="39053"/>
                    </a:lnTo>
                    <a:close/>
                    <a:moveTo>
                      <a:pt x="0" y="39053"/>
                    </a:moveTo>
                    <a:lnTo>
                      <a:pt x="0" y="381953"/>
                    </a:lnTo>
                    <a:cubicBezTo>
                      <a:pt x="0" y="402907"/>
                      <a:pt x="17145" y="420053"/>
                      <a:pt x="38100" y="420053"/>
                    </a:cubicBezTo>
                    <a:lnTo>
                      <a:pt x="40005" y="420053"/>
                    </a:lnTo>
                    <a:cubicBezTo>
                      <a:pt x="39053" y="414338"/>
                      <a:pt x="38100" y="407670"/>
                      <a:pt x="38100" y="401003"/>
                    </a:cubicBezTo>
                    <a:cubicBezTo>
                      <a:pt x="38100" y="348615"/>
                      <a:pt x="80963" y="305753"/>
                      <a:pt x="133350" y="305753"/>
                    </a:cubicBezTo>
                    <a:cubicBezTo>
                      <a:pt x="185738" y="305753"/>
                      <a:pt x="228600" y="348615"/>
                      <a:pt x="228600" y="401003"/>
                    </a:cubicBezTo>
                    <a:cubicBezTo>
                      <a:pt x="228600" y="407670"/>
                      <a:pt x="227648" y="414338"/>
                      <a:pt x="226695" y="420053"/>
                    </a:cubicBezTo>
                    <a:lnTo>
                      <a:pt x="573405" y="420053"/>
                    </a:lnTo>
                    <a:cubicBezTo>
                      <a:pt x="572453" y="414338"/>
                      <a:pt x="571500" y="407670"/>
                      <a:pt x="571500" y="401003"/>
                    </a:cubicBezTo>
                    <a:cubicBezTo>
                      <a:pt x="571500" y="348615"/>
                      <a:pt x="614363" y="305753"/>
                      <a:pt x="666750" y="305753"/>
                    </a:cubicBezTo>
                    <a:cubicBezTo>
                      <a:pt x="719138" y="305753"/>
                      <a:pt x="762000" y="348615"/>
                      <a:pt x="762000" y="401003"/>
                    </a:cubicBezTo>
                    <a:cubicBezTo>
                      <a:pt x="762000" y="407670"/>
                      <a:pt x="761048" y="414338"/>
                      <a:pt x="760095" y="420053"/>
                    </a:cubicBezTo>
                    <a:lnTo>
                      <a:pt x="800100" y="420053"/>
                    </a:lnTo>
                    <a:cubicBezTo>
                      <a:pt x="821055" y="420053"/>
                      <a:pt x="838200" y="402907"/>
                      <a:pt x="838200" y="381953"/>
                    </a:cubicBezTo>
                    <a:lnTo>
                      <a:pt x="838200" y="260033"/>
                    </a:lnTo>
                    <a:cubicBezTo>
                      <a:pt x="838200" y="240030"/>
                      <a:pt x="836295" y="219075"/>
                      <a:pt x="833438" y="199073"/>
                    </a:cubicBezTo>
                    <a:lnTo>
                      <a:pt x="811530" y="62865"/>
                    </a:lnTo>
                    <a:cubicBezTo>
                      <a:pt x="804863" y="26670"/>
                      <a:pt x="773430" y="0"/>
                      <a:pt x="736283" y="0"/>
                    </a:cubicBezTo>
                    <a:lnTo>
                      <a:pt x="38100" y="0"/>
                    </a:lnTo>
                    <a:cubicBezTo>
                      <a:pt x="17145" y="953"/>
                      <a:pt x="0" y="18097"/>
                      <a:pt x="0" y="390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E492888-E5EB-54C7-0A4B-BB8E91BCDF01}"/>
                  </a:ext>
                </a:extLst>
              </p:cNvPr>
              <p:cNvSpPr/>
              <p:nvPr/>
            </p:nvSpPr>
            <p:spPr>
              <a:xfrm>
                <a:off x="2877496" y="212892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5D49918F-76F8-E6DE-0D17-49C0FEFD2134}"/>
                  </a:ext>
                </a:extLst>
              </p:cNvPr>
              <p:cNvSpPr/>
              <p:nvPr/>
            </p:nvSpPr>
            <p:spPr>
              <a:xfrm>
                <a:off x="2344096" y="2128921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21CB9B49-C154-B596-7959-63ADADCB1475}"/>
                </a:ext>
              </a:extLst>
            </p:cNvPr>
            <p:cNvSpPr/>
            <p:nvPr/>
          </p:nvSpPr>
          <p:spPr bwMode="auto">
            <a:xfrm flipH="1">
              <a:off x="5967533" y="1415527"/>
              <a:ext cx="176826" cy="141380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square" lIns="91440" tIns="0" rIns="46800" bIns="46800" rtlCol="0" anchor="t" anchorCtr="0"/>
            <a:lstStyle/>
            <a:p>
              <a:pPr marL="0" marR="0" lvl="0" indent="0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457E"/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AC0A93C7-F321-E625-C666-DACA860385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5900" y="1617943"/>
              <a:ext cx="135824" cy="0"/>
            </a:xfrm>
            <a:prstGeom prst="line">
              <a:avLst/>
            </a:prstGeom>
            <a:grpFill/>
            <a:ln w="9525" cap="flat" cmpd="sng" algn="ctr">
              <a:solidFill>
                <a:srgbClr val="A6C8D4"/>
              </a:solidFill>
              <a:prstDash val="solid"/>
            </a:ln>
            <a:effectLst/>
          </p:spPr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FB14E5F2-8328-AABC-1C4D-EBB01D0CCD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3501" y="1642909"/>
              <a:ext cx="98223" cy="0"/>
            </a:xfrm>
            <a:prstGeom prst="line">
              <a:avLst/>
            </a:prstGeom>
            <a:grpFill/>
            <a:ln w="12700" cap="flat" cmpd="sng" algn="ctr">
              <a:solidFill>
                <a:srgbClr val="A6C8D4"/>
              </a:solidFill>
              <a:prstDash val="solid"/>
            </a:ln>
            <a:effectLst/>
          </p:spPr>
        </p:cxnSp>
        <p:sp>
          <p:nvSpPr>
            <p:cNvPr id="331" name="Lightning Bolt 330">
              <a:extLst>
                <a:ext uri="{FF2B5EF4-FFF2-40B4-BE49-F238E27FC236}">
                  <a16:creationId xmlns:a16="http://schemas.microsoft.com/office/drawing/2014/main" id="{682F7B4D-57A9-11F8-3636-940AC4588FD3}"/>
                </a:ext>
              </a:extLst>
            </p:cNvPr>
            <p:cNvSpPr/>
            <p:nvPr/>
          </p:nvSpPr>
          <p:spPr bwMode="auto">
            <a:xfrm rot="1351659">
              <a:off x="5956618" y="1420529"/>
              <a:ext cx="189034" cy="167596"/>
            </a:xfrm>
            <a:prstGeom prst="lightningBolt">
              <a:avLst/>
            </a:prstGeom>
            <a:grpFill/>
            <a:ln>
              <a:solidFill>
                <a:sysClr val="windowText" lastClr="000000"/>
              </a:solidFill>
            </a:ln>
            <a:effectLst/>
          </p:spPr>
          <p:txBody>
            <a:bodyPr wrap="square" lIns="91440" tIns="0" rIns="46800" bIns="46800" rtlCol="0" anchor="t" anchorCtr="0"/>
            <a:lstStyle/>
            <a:p>
              <a:pPr marL="0" marR="0" lvl="0" indent="0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457E"/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7BE18E28-80F5-0D9B-0647-FF5153148697}"/>
                </a:ext>
              </a:extLst>
            </p:cNvPr>
            <p:cNvCxnSpPr/>
            <p:nvPr/>
          </p:nvCxnSpPr>
          <p:spPr>
            <a:xfrm flipH="1" flipV="1">
              <a:off x="6024881" y="1276776"/>
              <a:ext cx="77506" cy="121880"/>
            </a:xfrm>
            <a:prstGeom prst="line">
              <a:avLst/>
            </a:prstGeom>
            <a:grpFill/>
            <a:ln w="12700" cap="flat" cmpd="sng" algn="ctr">
              <a:solidFill>
                <a:srgbClr val="9BBB59"/>
              </a:solidFill>
              <a:prstDash val="solid"/>
            </a:ln>
            <a:effectLst/>
          </p:spPr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CA803260-D89F-2660-31D5-EC81FCD759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7487" y="1276237"/>
              <a:ext cx="115023" cy="0"/>
            </a:xfrm>
            <a:prstGeom prst="line">
              <a:avLst/>
            </a:prstGeom>
            <a:grpFill/>
            <a:ln w="19050" cap="flat" cmpd="sng" algn="ctr">
              <a:solidFill>
                <a:srgbClr val="9BBB59"/>
              </a:solidFill>
              <a:prstDash val="solid"/>
            </a:ln>
            <a:effectLst/>
          </p:spPr>
        </p:cxnSp>
      </p:grpSp>
      <p:grpSp>
        <p:nvGrpSpPr>
          <p:cNvPr id="356" name="Gruppieren 47">
            <a:extLst>
              <a:ext uri="{FF2B5EF4-FFF2-40B4-BE49-F238E27FC236}">
                <a16:creationId xmlns:a16="http://schemas.microsoft.com/office/drawing/2014/main" id="{3E9769CC-33A2-E231-F830-3AACC004D174}"/>
              </a:ext>
            </a:extLst>
          </p:cNvPr>
          <p:cNvGrpSpPr/>
          <p:nvPr/>
        </p:nvGrpSpPr>
        <p:grpSpPr>
          <a:xfrm>
            <a:off x="1352896" y="3276724"/>
            <a:ext cx="8720744" cy="1508548"/>
            <a:chOff x="951609" y="2268014"/>
            <a:chExt cx="11627657" cy="2925508"/>
          </a:xfrm>
        </p:grpSpPr>
        <p:cxnSp>
          <p:nvCxnSpPr>
            <p:cNvPr id="357" name="Gerade Verbindung mit Pfeil 49">
              <a:extLst>
                <a:ext uri="{FF2B5EF4-FFF2-40B4-BE49-F238E27FC236}">
                  <a16:creationId xmlns:a16="http://schemas.microsoft.com/office/drawing/2014/main" id="{A06FA6C7-9421-1D61-0578-7411A10568B4}"/>
                </a:ext>
              </a:extLst>
            </p:cNvPr>
            <p:cNvCxnSpPr/>
            <p:nvPr/>
          </p:nvCxnSpPr>
          <p:spPr bwMode="auto">
            <a:xfrm flipV="1">
              <a:off x="1170723" y="2268014"/>
              <a:ext cx="0" cy="2925508"/>
            </a:xfrm>
            <a:prstGeom prst="straightConnector1">
              <a:avLst/>
            </a:prstGeom>
            <a:solidFill>
              <a:srgbClr val="990000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8" name="Gerader Verbinder 51">
              <a:extLst>
                <a:ext uri="{FF2B5EF4-FFF2-40B4-BE49-F238E27FC236}">
                  <a16:creationId xmlns:a16="http://schemas.microsoft.com/office/drawing/2014/main" id="{AE87CB90-F62C-0C70-FCDC-0FDBDBA1E1CA}"/>
                </a:ext>
              </a:extLst>
            </p:cNvPr>
            <p:cNvCxnSpPr/>
            <p:nvPr/>
          </p:nvCxnSpPr>
          <p:spPr bwMode="auto">
            <a:xfrm>
              <a:off x="1027454" y="2542898"/>
              <a:ext cx="274385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9" name="Gerader Verbinder 52">
              <a:extLst>
                <a:ext uri="{FF2B5EF4-FFF2-40B4-BE49-F238E27FC236}">
                  <a16:creationId xmlns:a16="http://schemas.microsoft.com/office/drawing/2014/main" id="{D1AAB378-ABF6-4C3C-399D-6F2255205A16}"/>
                </a:ext>
              </a:extLst>
            </p:cNvPr>
            <p:cNvCxnSpPr/>
            <p:nvPr/>
          </p:nvCxnSpPr>
          <p:spPr bwMode="auto">
            <a:xfrm>
              <a:off x="1027454" y="3074390"/>
              <a:ext cx="274385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0" name="Gerader Verbinder 53">
              <a:extLst>
                <a:ext uri="{FF2B5EF4-FFF2-40B4-BE49-F238E27FC236}">
                  <a16:creationId xmlns:a16="http://schemas.microsoft.com/office/drawing/2014/main" id="{9F5E0C7A-5CD4-9E4A-2413-4BA342A65C42}"/>
                </a:ext>
              </a:extLst>
            </p:cNvPr>
            <p:cNvCxnSpPr/>
            <p:nvPr/>
          </p:nvCxnSpPr>
          <p:spPr bwMode="auto">
            <a:xfrm>
              <a:off x="1027454" y="3605886"/>
              <a:ext cx="274385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1" name="Gerader Verbinder 54">
              <a:extLst>
                <a:ext uri="{FF2B5EF4-FFF2-40B4-BE49-F238E27FC236}">
                  <a16:creationId xmlns:a16="http://schemas.microsoft.com/office/drawing/2014/main" id="{0E61977E-1D26-644C-5CC3-82FCB9611B8E}"/>
                </a:ext>
              </a:extLst>
            </p:cNvPr>
            <p:cNvCxnSpPr/>
            <p:nvPr/>
          </p:nvCxnSpPr>
          <p:spPr bwMode="auto">
            <a:xfrm>
              <a:off x="1027454" y="4137372"/>
              <a:ext cx="274385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2" name="Gerader Verbinder 55">
              <a:extLst>
                <a:ext uri="{FF2B5EF4-FFF2-40B4-BE49-F238E27FC236}">
                  <a16:creationId xmlns:a16="http://schemas.microsoft.com/office/drawing/2014/main" id="{6280E170-1416-D720-5989-4839CF21E945}"/>
                </a:ext>
              </a:extLst>
            </p:cNvPr>
            <p:cNvCxnSpPr/>
            <p:nvPr/>
          </p:nvCxnSpPr>
          <p:spPr bwMode="auto">
            <a:xfrm>
              <a:off x="1027454" y="4668866"/>
              <a:ext cx="274385" cy="0"/>
            </a:xfrm>
            <a:prstGeom prst="line">
              <a:avLst/>
            </a:prstGeom>
            <a:solidFill>
              <a:srgbClr val="990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3" name="Gerade Verbindung mit Pfeil 57">
              <a:extLst>
                <a:ext uri="{FF2B5EF4-FFF2-40B4-BE49-F238E27FC236}">
                  <a16:creationId xmlns:a16="http://schemas.microsoft.com/office/drawing/2014/main" id="{84E821A8-618D-C498-8A46-09E8DAB198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1609" y="5124984"/>
              <a:ext cx="11627657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68" name="Textfeld 48">
            <a:extLst>
              <a:ext uri="{FF2B5EF4-FFF2-40B4-BE49-F238E27FC236}">
                <a16:creationId xmlns:a16="http://schemas.microsoft.com/office/drawing/2014/main" id="{95742C73-DED0-14CA-721E-DE1598F31F73}"/>
              </a:ext>
            </a:extLst>
          </p:cNvPr>
          <p:cNvSpPr txBox="1"/>
          <p:nvPr/>
        </p:nvSpPr>
        <p:spPr>
          <a:xfrm>
            <a:off x="662067" y="3527968"/>
            <a:ext cx="810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       8</a:t>
            </a:r>
          </a:p>
        </p:txBody>
      </p:sp>
      <p:sp>
        <p:nvSpPr>
          <p:cNvPr id="369" name="Textfeld 42">
            <a:extLst>
              <a:ext uri="{FF2B5EF4-FFF2-40B4-BE49-F238E27FC236}">
                <a16:creationId xmlns:a16="http://schemas.microsoft.com/office/drawing/2014/main" id="{0DEBD4CC-CBDE-9A8A-3613-CF57AAB30795}"/>
              </a:ext>
            </a:extLst>
          </p:cNvPr>
          <p:cNvSpPr txBox="1"/>
          <p:nvPr/>
        </p:nvSpPr>
        <p:spPr>
          <a:xfrm>
            <a:off x="870348" y="2614706"/>
            <a:ext cx="86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P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[MW]</a:t>
            </a:r>
          </a:p>
        </p:txBody>
      </p:sp>
      <p:sp>
        <p:nvSpPr>
          <p:cNvPr id="370" name="Textfeld 43">
            <a:extLst>
              <a:ext uri="{FF2B5EF4-FFF2-40B4-BE49-F238E27FC236}">
                <a16:creationId xmlns:a16="http://schemas.microsoft.com/office/drawing/2014/main" id="{ABDB0D09-391B-EF3E-30A3-4A015ED4E293}"/>
              </a:ext>
            </a:extLst>
          </p:cNvPr>
          <p:cNvSpPr txBox="1"/>
          <p:nvPr/>
        </p:nvSpPr>
        <p:spPr>
          <a:xfrm>
            <a:off x="782779" y="4347478"/>
            <a:ext cx="810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       2</a:t>
            </a:r>
          </a:p>
        </p:txBody>
      </p:sp>
      <p:sp>
        <p:nvSpPr>
          <p:cNvPr id="371" name="Textfeld 44">
            <a:extLst>
              <a:ext uri="{FF2B5EF4-FFF2-40B4-BE49-F238E27FC236}">
                <a16:creationId xmlns:a16="http://schemas.microsoft.com/office/drawing/2014/main" id="{84ECC680-30B0-EE30-AD39-9E446A8F5197}"/>
              </a:ext>
            </a:extLst>
          </p:cNvPr>
          <p:cNvSpPr txBox="1"/>
          <p:nvPr/>
        </p:nvSpPr>
        <p:spPr>
          <a:xfrm>
            <a:off x="764552" y="4066683"/>
            <a:ext cx="695874" cy="34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       4</a:t>
            </a:r>
          </a:p>
        </p:txBody>
      </p:sp>
      <p:sp>
        <p:nvSpPr>
          <p:cNvPr id="372" name="Textfeld 45">
            <a:extLst>
              <a:ext uri="{FF2B5EF4-FFF2-40B4-BE49-F238E27FC236}">
                <a16:creationId xmlns:a16="http://schemas.microsoft.com/office/drawing/2014/main" id="{C8648ABA-EBF0-53EB-9F74-E067210DF5EE}"/>
              </a:ext>
            </a:extLst>
          </p:cNvPr>
          <p:cNvSpPr txBox="1"/>
          <p:nvPr/>
        </p:nvSpPr>
        <p:spPr>
          <a:xfrm>
            <a:off x="674785" y="3799265"/>
            <a:ext cx="810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       6</a:t>
            </a:r>
          </a:p>
        </p:txBody>
      </p:sp>
      <p:sp>
        <p:nvSpPr>
          <p:cNvPr id="373" name="Textfeld 46">
            <a:extLst>
              <a:ext uri="{FF2B5EF4-FFF2-40B4-BE49-F238E27FC236}">
                <a16:creationId xmlns:a16="http://schemas.microsoft.com/office/drawing/2014/main" id="{981C013E-FE23-15C8-0FB6-60552F2958CE}"/>
              </a:ext>
            </a:extLst>
          </p:cNvPr>
          <p:cNvSpPr txBox="1"/>
          <p:nvPr/>
        </p:nvSpPr>
        <p:spPr>
          <a:xfrm>
            <a:off x="726401" y="3265705"/>
            <a:ext cx="810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      10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785C768D-D9E5-EC62-7704-BF4AC89FE617}"/>
              </a:ext>
            </a:extLst>
          </p:cNvPr>
          <p:cNvSpPr txBox="1"/>
          <p:nvPr/>
        </p:nvSpPr>
        <p:spPr>
          <a:xfrm>
            <a:off x="9119931" y="4726202"/>
            <a:ext cx="1121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Time [h]</a:t>
            </a:r>
          </a:p>
        </p:txBody>
      </p:sp>
      <p:pic>
        <p:nvPicPr>
          <p:cNvPr id="4" name="Grafik 7" descr="Ein Bild, das Grafiken, Schrift, Screenshot, Logo enthält.&#10;&#10;Automatisch generierte Beschreibung">
            <a:extLst>
              <a:ext uri="{FF2B5EF4-FFF2-40B4-BE49-F238E27FC236}">
                <a16:creationId xmlns:a16="http://schemas.microsoft.com/office/drawing/2014/main" id="{5E15E38E-DC56-511B-9EFB-B1A9B86673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666" y="6046900"/>
            <a:ext cx="895310" cy="3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7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-corpo">
  <a:themeElements>
    <a:clrScheme name="UITP colors">
      <a:dk1>
        <a:srgbClr val="004047"/>
      </a:dk1>
      <a:lt1>
        <a:srgbClr val="FFFFFF"/>
      </a:lt1>
      <a:dk2>
        <a:srgbClr val="004047"/>
      </a:dk2>
      <a:lt2>
        <a:srgbClr val="E6E7E8"/>
      </a:lt2>
      <a:accent1>
        <a:srgbClr val="F9B20D"/>
      </a:accent1>
      <a:accent2>
        <a:srgbClr val="F07F31"/>
      </a:accent2>
      <a:accent3>
        <a:srgbClr val="68BFAC"/>
      </a:accent3>
      <a:accent4>
        <a:srgbClr val="73BA59"/>
      </a:accent4>
      <a:accent5>
        <a:srgbClr val="831240"/>
      </a:accent5>
      <a:accent6>
        <a:srgbClr val="E84134"/>
      </a:accent6>
      <a:hlink>
        <a:srgbClr val="68BFAC"/>
      </a:hlink>
      <a:folHlink>
        <a:srgbClr val="711941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 presentation_Final" id="{4CE43D65-F456-4323-909C-CF533AC5290E}" vid="{E003AD66-A680-4A70-9043-E6E1C0AC397E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2018_PPT_template_corporate_16.9.standard</Template>
  <TotalTime>11947</TotalTime>
  <Words>1758</Words>
  <Application>Microsoft Office PowerPoint</Application>
  <PresentationFormat>Widescreen</PresentationFormat>
  <Paragraphs>398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MS PGothic</vt:lpstr>
      <vt:lpstr>Aptos</vt:lpstr>
      <vt:lpstr>Arial</vt:lpstr>
      <vt:lpstr>Calibri</vt:lpstr>
      <vt:lpstr>Century Gothic</vt:lpstr>
      <vt:lpstr>Courier New</vt:lpstr>
      <vt:lpstr>Palatino Linotype</vt:lpstr>
      <vt:lpstr>Times</vt:lpstr>
      <vt:lpstr>Verdana</vt:lpstr>
      <vt:lpstr>Wingdings</vt:lpstr>
      <vt:lpstr>Template-corpo</vt:lpstr>
      <vt:lpstr>PowerPoint Presentation</vt:lpstr>
      <vt:lpstr>PowerPoint Presentation</vt:lpstr>
      <vt:lpstr>PowerPoint Presentation</vt:lpstr>
      <vt:lpstr>Definitions</vt:lpstr>
      <vt:lpstr>PowerPoint Presentation</vt:lpstr>
      <vt:lpstr>How does the energy get to the bus?</vt:lpstr>
      <vt:lpstr>How does the energy get to the bus?</vt:lpstr>
      <vt:lpstr>How does the energy get to the bus?</vt:lpstr>
      <vt:lpstr>Infrastructure requirements</vt:lpstr>
      <vt:lpstr>Infrastructure requirements</vt:lpstr>
      <vt:lpstr>Infrastructure requirements</vt:lpstr>
      <vt:lpstr>Difference IMC / Battery Bus</vt:lpstr>
      <vt:lpstr>Difference IMC / Battery Bus depot</vt:lpstr>
      <vt:lpstr>IMC</vt:lpstr>
      <vt:lpstr>IMC</vt:lpstr>
      <vt:lpstr>IMC</vt:lpstr>
      <vt:lpstr>PowerPoint Presentation</vt:lpstr>
      <vt:lpstr>PowerPoint Presentation</vt:lpstr>
      <vt:lpstr>Charging solutions</vt:lpstr>
      <vt:lpstr>Product Examples</vt:lpstr>
      <vt:lpstr>IMC Bus Infrastructure</vt:lpstr>
      <vt:lpstr>Connect to Charge</vt:lpstr>
      <vt:lpstr>PowerPoint Presentation</vt:lpstr>
      <vt:lpstr>Relevant Standards</vt:lpstr>
      <vt:lpstr>IMC Bus Architecture</vt:lpstr>
      <vt:lpstr>IMC Bus Architecture</vt:lpstr>
      <vt:lpstr>Battery Bus Charging</vt:lpstr>
      <vt:lpstr>Flexibilty and intermodality of the trolley bus grid  in the trolley bus system it is possible to install:</vt:lpstr>
      <vt:lpstr>pv plant feeding solar power directly to trolleybus grid in gdynia, poland trolleybus depot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Supercapacitor Storage Energy System</vt:lpstr>
      <vt:lpstr>PowerPoint Presentation</vt:lpstr>
      <vt:lpstr>Energy savings</vt:lpstr>
      <vt:lpstr>Battery Chemistry</vt:lpstr>
      <vt:lpstr>Origins of imc trolleybuses in Gdynia </vt:lpstr>
      <vt:lpstr>Batteries used in Gdynia trolleybuses  </vt:lpstr>
      <vt:lpstr>PowerPoint Presentation</vt:lpstr>
      <vt:lpstr>IMC in use - regular off wire operation in gdynia 50 % of the lines are extended (9 of 18)</vt:lpstr>
      <vt:lpstr>Other european imc lighthoue examples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KELECOM Sunita</dc:creator>
  <cp:lastModifiedBy>Canavan, Klaus Peter</cp:lastModifiedBy>
  <cp:revision>30</cp:revision>
  <dcterms:created xsi:type="dcterms:W3CDTF">2021-03-11T09:18:31Z</dcterms:created>
  <dcterms:modified xsi:type="dcterms:W3CDTF">2024-11-26T05:48:33Z</dcterms:modified>
</cp:coreProperties>
</file>