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3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presProps.xml" ContentType="application/vnd.openxmlformats-officedocument.presentationml.presProps+xml"/>
  <Override PartName="/ppt/media/image10.wmf" ContentType="image/x-wmf"/>
  <Override PartName="/ppt/media/image9.wmf" ContentType="image/x-wmf"/>
  <Override PartName="/ppt/media/image14.wmf" ContentType="image/x-wmf"/>
  <Override PartName="/ppt/media/image7.wmf" ContentType="image/x-wmf"/>
  <Override PartName="/ppt/media/image16.wmf" ContentType="image/x-wmf"/>
  <Override PartName="/ppt/media/image11.wmf" ContentType="image/x-wmf"/>
  <Override PartName="/ppt/media/image8.wmf" ContentType="image/x-wmf"/>
  <Override PartName="/ppt/media/image17.wmf" ContentType="image/x-wmf"/>
  <Override PartName="/ppt/media/image15.wmf" ContentType="image/x-wmf"/>
  <Override PartName="/ppt/media/image1.wmf" ContentType="image/x-wmf"/>
  <Override PartName="/ppt/media/image12.wmf" ContentType="image/x-wmf"/>
  <Override PartName="/ppt/notesMasters/notesMaster1.xml" ContentType="application/vnd.openxmlformats-officedocument.presentationml.notesMaster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9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/>
  <p:notesSz cx="6883400" cy="9907588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"/>
          <p:cNvSpPr/>
          <p:nvPr/>
        </p:nvSpPr>
        <p:spPr>
          <a:xfrm>
            <a:off x="0" y="0"/>
            <a:ext cx="6883200" cy="9907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2982960" cy="496800"/>
          </a:xfrm>
          <a:prstGeom prst="rect">
            <a:avLst/>
          </a:prstGeom>
          <a:noFill/>
          <a:ln w="0">
            <a:noFill/>
          </a:ln>
        </p:spPr>
        <p:txBody>
          <a:bodyPr lIns="92520" tIns="46080" rIns="92520" bIns="46080" anchor="t">
            <a:noAutofit/>
          </a:bodyPr>
          <a:p>
            <a:pPr indent="0" algn="l">
              <a:buNone/>
              <a:tabLst>
                <a:tab pos="0" algn="l"/>
                <a:tab pos="923760" algn="l"/>
                <a:tab pos="1847880" algn="l"/>
                <a:tab pos="2771640" algn="l"/>
                <a:tab pos="3695760" algn="l"/>
                <a:tab pos="4619520" algn="l"/>
                <a:tab pos="5543640" algn="l"/>
                <a:tab pos="6467400" algn="l"/>
                <a:tab pos="7391520" algn="l"/>
                <a:tab pos="8315280" algn="l"/>
                <a:tab pos="9239400" algn="l"/>
                <a:tab pos="10163160" algn="l"/>
              </a:tabLst>
            </a:pPr>
            <a:r>
              <a:rPr lang="de-CH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&lt;header&gt;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dt" idx="10"/>
          </p:nvPr>
        </p:nvSpPr>
        <p:spPr>
          <a:xfrm>
            <a:off x="3898800" y="0"/>
            <a:ext cx="2982960" cy="496800"/>
          </a:xfrm>
          <a:prstGeom prst="rect">
            <a:avLst/>
          </a:prstGeom>
          <a:noFill/>
          <a:ln w="0">
            <a:noFill/>
          </a:ln>
        </p:spPr>
        <p:txBody>
          <a:bodyPr lIns="92520" tIns="46080" rIns="92520" bIns="46080" anchor="t">
            <a:noAutofit/>
          </a:bodyPr>
          <a:lstStyle>
            <a:lvl1pPr indent="0" algn="r">
              <a:buNone/>
              <a:tabLst>
                <a:tab pos="0" algn="l"/>
                <a:tab pos="923760" algn="l"/>
                <a:tab pos="1847880" algn="l"/>
                <a:tab pos="2771640" algn="l"/>
                <a:tab pos="3695760" algn="l"/>
                <a:tab pos="4619520" algn="l"/>
                <a:tab pos="5543640" algn="l"/>
                <a:tab pos="6467400" algn="l"/>
                <a:tab pos="7391520" algn="l"/>
                <a:tab pos="8315280" algn="l"/>
                <a:tab pos="9239400" algn="l"/>
                <a:tab pos="10163160" algn="l"/>
              </a:tabLst>
              <a:defRPr lang="de-CH" sz="1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pos="0" algn="l"/>
                <a:tab pos="923760" algn="l"/>
                <a:tab pos="1847880" algn="l"/>
                <a:tab pos="2771640" algn="l"/>
                <a:tab pos="3695760" algn="l"/>
                <a:tab pos="4619520" algn="l"/>
                <a:tab pos="5543640" algn="l"/>
                <a:tab pos="6467400" algn="l"/>
                <a:tab pos="7391520" algn="l"/>
                <a:tab pos="8315280" algn="l"/>
                <a:tab pos="9239400" algn="l"/>
                <a:tab pos="10163160" algn="l"/>
              </a:tabLst>
            </a:pPr>
            <a:r>
              <a:rPr lang="de-CH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sldImg"/>
          </p:nvPr>
        </p:nvSpPr>
        <p:spPr>
          <a:xfrm>
            <a:off x="964800" y="742680"/>
            <a:ext cx="4954680" cy="3716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tIns="46800" rIns="90000" bIns="4680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  <a:endParaRPr lang="en-US" sz="28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88680" y="4704840"/>
            <a:ext cx="5505480" cy="4457880"/>
          </a:xfrm>
          <a:prstGeom prst="rect">
            <a:avLst/>
          </a:prstGeom>
          <a:noFill/>
          <a:ln w="0">
            <a:noFill/>
          </a:ln>
        </p:spPr>
        <p:txBody>
          <a:bodyPr lIns="92520" tIns="46080" rIns="92520" bIns="4608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ftr" idx="11"/>
          </p:nvPr>
        </p:nvSpPr>
        <p:spPr>
          <a:xfrm>
            <a:off x="0" y="9407520"/>
            <a:ext cx="2982960" cy="496800"/>
          </a:xfrm>
          <a:prstGeom prst="rect">
            <a:avLst/>
          </a:prstGeom>
          <a:noFill/>
          <a:ln w="0">
            <a:noFill/>
          </a:ln>
        </p:spPr>
        <p:txBody>
          <a:bodyPr lIns="92520" tIns="46080" rIns="92520" bIns="46080" anchor="b">
            <a:noAutofit/>
          </a:bodyPr>
          <a:lstStyle>
            <a:lvl1pPr indent="0" algn="l">
              <a:buNone/>
              <a:tabLst>
                <a:tab pos="0" algn="l"/>
                <a:tab pos="923760" algn="l"/>
                <a:tab pos="1847880" algn="l"/>
                <a:tab pos="2771640" algn="l"/>
                <a:tab pos="3695760" algn="l"/>
                <a:tab pos="4619520" algn="l"/>
                <a:tab pos="5543640" algn="l"/>
                <a:tab pos="6467400" algn="l"/>
                <a:tab pos="7391520" algn="l"/>
                <a:tab pos="8315280" algn="l"/>
                <a:tab pos="9239400" algn="l"/>
                <a:tab pos="10163160" algn="l"/>
              </a:tabLst>
              <a:defRPr lang="de-CH" sz="1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buNone/>
              <a:tabLst>
                <a:tab pos="0" algn="l"/>
                <a:tab pos="923760" algn="l"/>
                <a:tab pos="1847880" algn="l"/>
                <a:tab pos="2771640" algn="l"/>
                <a:tab pos="3695760" algn="l"/>
                <a:tab pos="4619520" algn="l"/>
                <a:tab pos="5543640" algn="l"/>
                <a:tab pos="6467400" algn="l"/>
                <a:tab pos="7391520" algn="l"/>
                <a:tab pos="8315280" algn="l"/>
                <a:tab pos="9239400" algn="l"/>
                <a:tab pos="10163160" algn="l"/>
              </a:tabLst>
            </a:pPr>
            <a:r>
              <a:rPr lang="de-CH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sldNum" idx="12"/>
          </p:nvPr>
        </p:nvSpPr>
        <p:spPr>
          <a:xfrm>
            <a:off x="3898800" y="9407520"/>
            <a:ext cx="2982960" cy="496800"/>
          </a:xfrm>
          <a:prstGeom prst="rect">
            <a:avLst/>
          </a:prstGeom>
          <a:noFill/>
          <a:ln w="0">
            <a:noFill/>
          </a:ln>
        </p:spPr>
        <p:txBody>
          <a:bodyPr lIns="92520" tIns="46080" rIns="92520" bIns="46080" anchor="b">
            <a:noAutofit/>
          </a:bodyPr>
          <a:lstStyle>
            <a:lvl1pPr indent="0" algn="r">
              <a:buNone/>
              <a:tabLst>
                <a:tab pos="0" algn="l"/>
                <a:tab pos="923760" algn="l"/>
                <a:tab pos="1847880" algn="l"/>
                <a:tab pos="2771640" algn="l"/>
                <a:tab pos="3695760" algn="l"/>
                <a:tab pos="4619520" algn="l"/>
                <a:tab pos="5543640" algn="l"/>
                <a:tab pos="6467400" algn="l"/>
                <a:tab pos="7391520" algn="l"/>
                <a:tab pos="8315280" algn="l"/>
                <a:tab pos="9239400" algn="l"/>
                <a:tab pos="10163160" algn="l"/>
              </a:tabLst>
              <a:defRPr lang="de-CH" sz="1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pos="0" algn="l"/>
                <a:tab pos="923760" algn="l"/>
                <a:tab pos="1847880" algn="l"/>
                <a:tab pos="2771640" algn="l"/>
                <a:tab pos="3695760" algn="l"/>
                <a:tab pos="4619520" algn="l"/>
                <a:tab pos="5543640" algn="l"/>
                <a:tab pos="6467400" algn="l"/>
                <a:tab pos="7391520" algn="l"/>
                <a:tab pos="8315280" algn="l"/>
                <a:tab pos="9239400" algn="l"/>
                <a:tab pos="10163160" algn="l"/>
              </a:tabLst>
            </a:pPr>
            <a:fld id="{8D8A8FBE-E43E-44D8-B5CF-97217B9C958E}" type="slidenum">
              <a:rPr lang="de-CH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ldImg"/>
          </p:nvPr>
        </p:nvSpPr>
        <p:spPr>
          <a:xfrm>
            <a:off x="965160" y="743040"/>
            <a:ext cx="4954680" cy="3716280"/>
          </a:xfrm>
          <a:prstGeom prst="rect">
            <a:avLst/>
          </a:prstGeom>
          <a:ln w="0">
            <a:noFill/>
          </a:ln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8680" y="4704840"/>
            <a:ext cx="5505480" cy="4457880"/>
          </a:xfrm>
          <a:prstGeom prst="rect">
            <a:avLst/>
          </a:prstGeom>
          <a:noFill/>
          <a:ln w="0">
            <a:noFill/>
          </a:ln>
        </p:spPr>
        <p:txBody>
          <a:bodyPr lIns="92520" tIns="46080" rIns="92520" bIns="46080" anchor="t">
            <a:noAutofit/>
          </a:bodyPr>
          <a:p>
            <a:pPr indent="0" algn="l">
              <a:spcBef>
                <a:spcPts val="675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Masterfolie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spcBef>
                <a:spcPts val="675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spcBef>
                <a:spcPts val="675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Diese Folie darf nicht verändert werden!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ldImg"/>
          </p:nvPr>
        </p:nvSpPr>
        <p:spPr>
          <a:xfrm>
            <a:off x="965160" y="743040"/>
            <a:ext cx="4954680" cy="3716280"/>
          </a:xfrm>
          <a:prstGeom prst="rect">
            <a:avLst/>
          </a:prstGeom>
          <a:ln w="0">
            <a:noFill/>
          </a:ln>
        </p:spPr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88680" y="4704840"/>
            <a:ext cx="5505480" cy="4457880"/>
          </a:xfrm>
          <a:prstGeom prst="rect">
            <a:avLst/>
          </a:prstGeom>
          <a:noFill/>
          <a:ln w="0">
            <a:noFill/>
          </a:ln>
        </p:spPr>
        <p:txBody>
          <a:bodyPr lIns="92520" tIns="46080" rIns="92520" bIns="4608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CH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Beispiel 2:</a:t>
            </a:r>
            <a:r>
              <a:rPr lang="de-CH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de-CH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Belastung der Gleichricherstation Promenade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ldImg"/>
          </p:nvPr>
        </p:nvSpPr>
        <p:spPr>
          <a:xfrm>
            <a:off x="965160" y="743040"/>
            <a:ext cx="4954680" cy="3716280"/>
          </a:xfrm>
          <a:prstGeom prst="rect">
            <a:avLst/>
          </a:prstGeom>
          <a:ln w="0">
            <a:noFill/>
          </a:ln>
        </p:spPr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88680" y="4704840"/>
            <a:ext cx="5505480" cy="4457880"/>
          </a:xfrm>
          <a:prstGeom prst="rect">
            <a:avLst/>
          </a:prstGeom>
          <a:noFill/>
          <a:ln w="0">
            <a:noFill/>
          </a:ln>
        </p:spPr>
        <p:txBody>
          <a:bodyPr lIns="92520" tIns="46080" rIns="92520" bIns="46080" anchor="t">
            <a:noAutofit/>
          </a:bodyPr>
          <a:p>
            <a:pPr indent="0" algn="l">
              <a:spcBef>
                <a:spcPts val="675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Masterfolie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spcBef>
                <a:spcPts val="675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spcBef>
                <a:spcPts val="675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Diese Folie darf nicht verändert werden!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ldImg"/>
          </p:nvPr>
        </p:nvSpPr>
        <p:spPr>
          <a:xfrm>
            <a:off x="965160" y="743040"/>
            <a:ext cx="4954680" cy="3716280"/>
          </a:xfrm>
          <a:prstGeom prst="rect">
            <a:avLst/>
          </a:prstGeom>
          <a:ln w="0">
            <a:noFill/>
          </a:ln>
        </p:spPr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88680" y="4704840"/>
            <a:ext cx="5505480" cy="4457880"/>
          </a:xfrm>
          <a:prstGeom prst="rect">
            <a:avLst/>
          </a:prstGeom>
          <a:noFill/>
          <a:ln w="0">
            <a:noFill/>
          </a:ln>
        </p:spPr>
        <p:txBody>
          <a:bodyPr lIns="92520" tIns="46080" rIns="92520" bIns="4608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CH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Beispiel 1:</a:t>
            </a:r>
            <a:r>
              <a:rPr lang="de-CH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de-CH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Minimale Spannung am Stromabnehmer, Bereich Gessnerbrücke bis Endkehre Schlieren TB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9280" y="317160"/>
            <a:ext cx="6891480" cy="11430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800" b="1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28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39640" y="1955880"/>
            <a:ext cx="8028000" cy="41148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lstStyle>
            <a:lvl1pPr algn="l">
              <a:lnSpc>
                <a:spcPts val="2200"/>
              </a:lnSpc>
              <a:spcAft>
                <a:spcPts val="499"/>
              </a:spcAft>
              <a:buClr>
                <a:srgbClr val="0099CC"/>
              </a:buClr>
              <a:buSzPct val="11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lnSpc>
                <a:spcPts val="2200"/>
              </a:lnSpc>
              <a:spcAft>
                <a:spcPts val="499"/>
              </a:spcAft>
              <a:buClr>
                <a:srgbClr val="0099CC"/>
              </a:buClr>
              <a:buSzPct val="110000"/>
              <a:buFont typeface="Arial"/>
              <a:buChar char="―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lnSpc>
                <a:spcPts val="22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lnSpc>
                <a:spcPts val="22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lnSpc>
                <a:spcPts val="22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lnSpc>
                <a:spcPts val="22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lnSpc>
                <a:spcPts val="22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55680" indent="-355680" algn="l">
              <a:lnSpc>
                <a:spcPts val="2200"/>
              </a:lnSpc>
              <a:spcAft>
                <a:spcPts val="499"/>
              </a:spcAft>
              <a:buClr>
                <a:srgbClr val="0099CC"/>
              </a:buClr>
              <a:buSzPct val="11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00000" lvl="1" indent="-365040" algn="l">
              <a:lnSpc>
                <a:spcPts val="2200"/>
              </a:lnSpc>
              <a:spcAft>
                <a:spcPts val="499"/>
              </a:spcAft>
              <a:buClr>
                <a:srgbClr val="0099CC"/>
              </a:buClr>
              <a:buSzPct val="110000"/>
              <a:buFont typeface="Arial"/>
              <a:buChar char="―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41400" lvl="2" indent="-228600" algn="l">
              <a:lnSpc>
                <a:spcPts val="22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49640" lvl="3" indent="-228600" algn="l">
              <a:lnSpc>
                <a:spcPts val="22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657520" lvl="4" indent="-228600" algn="l">
              <a:lnSpc>
                <a:spcPts val="22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657520" lvl="5" indent="-228600" algn="l">
              <a:lnSpc>
                <a:spcPts val="22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657520" lvl="6" indent="-228600" algn="l">
              <a:lnSpc>
                <a:spcPts val="22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0384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7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DCA88F6-237F-48E4-A58F-324D545204CC}" type="datetime">
              <a:rPr lang="de-DE" sz="7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22.05.26</a:t>
            </a:fld>
            <a:endParaRPr lang="en-US" sz="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533160" y="6248520"/>
            <a:ext cx="2717640" cy="4572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7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lang="en-US" sz="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680160" y="6248520"/>
            <a:ext cx="2006640" cy="4572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7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94CB85A-273B-4BBE-8A9F-84377B1C20CB}" type="slidenum">
              <a:rPr lang="en-US" sz="7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US" sz="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"/>
          <p:cNvSpPr/>
          <p:nvPr/>
        </p:nvSpPr>
        <p:spPr>
          <a:xfrm>
            <a:off x="611280" y="293760"/>
            <a:ext cx="7932600" cy="0"/>
          </a:xfrm>
          <a:prstGeom prst="line">
            <a:avLst/>
          </a:prstGeom>
          <a:ln w="25560">
            <a:solidFill>
              <a:srgbClr val="0099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" name=""/>
          <p:cNvPicPr/>
          <p:nvPr/>
        </p:nvPicPr>
        <p:blipFill>
          <a:blip r:embed="rId2"/>
          <a:stretch/>
        </p:blipFill>
        <p:spPr>
          <a:xfrm>
            <a:off x="7524720" y="549360"/>
            <a:ext cx="1168560" cy="42048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9280" y="317160"/>
            <a:ext cx="6891480" cy="11430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800" b="1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28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39640" y="1955880"/>
            <a:ext cx="8028000" cy="41148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lstStyle>
            <a:lvl1pPr algn="l">
              <a:lnSpc>
                <a:spcPts val="2200"/>
              </a:lnSpc>
              <a:spcAft>
                <a:spcPts val="499"/>
              </a:spcAft>
              <a:buClr>
                <a:srgbClr val="0099CC"/>
              </a:buClr>
              <a:buSzPct val="11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lnSpc>
                <a:spcPts val="2200"/>
              </a:lnSpc>
              <a:spcAft>
                <a:spcPts val="499"/>
              </a:spcAft>
              <a:buClr>
                <a:srgbClr val="0099CC"/>
              </a:buClr>
              <a:buSzPct val="110000"/>
              <a:buFont typeface="Arial"/>
              <a:buChar char="―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lnSpc>
                <a:spcPts val="22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lnSpc>
                <a:spcPts val="22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lnSpc>
                <a:spcPts val="22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lnSpc>
                <a:spcPts val="22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lnSpc>
                <a:spcPts val="22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55680" indent="-355680" algn="l">
              <a:lnSpc>
                <a:spcPts val="2200"/>
              </a:lnSpc>
              <a:spcAft>
                <a:spcPts val="499"/>
              </a:spcAft>
              <a:buClr>
                <a:srgbClr val="0099CC"/>
              </a:buClr>
              <a:buSzPct val="11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00000" lvl="1" indent="-365040" algn="l">
              <a:lnSpc>
                <a:spcPts val="2200"/>
              </a:lnSpc>
              <a:spcAft>
                <a:spcPts val="499"/>
              </a:spcAft>
              <a:buClr>
                <a:srgbClr val="0099CC"/>
              </a:buClr>
              <a:buSzPct val="110000"/>
              <a:buFont typeface="Arial"/>
              <a:buChar char="―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41400" lvl="2" indent="-228600" algn="l">
              <a:lnSpc>
                <a:spcPts val="22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49640" lvl="3" indent="-228600" algn="l">
              <a:lnSpc>
                <a:spcPts val="22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657520" lvl="4" indent="-228600" algn="l">
              <a:lnSpc>
                <a:spcPts val="22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657520" lvl="5" indent="-228600" algn="l">
              <a:lnSpc>
                <a:spcPts val="22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657520" lvl="6" indent="-228600" algn="l">
              <a:lnSpc>
                <a:spcPts val="22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4"/>
          </p:nvPr>
        </p:nvSpPr>
        <p:spPr>
          <a:xfrm>
            <a:off x="40384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7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1F796E5-F22D-4DE0-B908-BFD32DA1D0C2}" type="datetime">
              <a:rPr lang="de-DE" sz="7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22.05.26</a:t>
            </a:fld>
            <a:endParaRPr lang="en-US" sz="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ftr" idx="5"/>
          </p:nvPr>
        </p:nvSpPr>
        <p:spPr>
          <a:xfrm>
            <a:off x="533160" y="6248520"/>
            <a:ext cx="2717640" cy="4572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7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lang="en-US" sz="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sldNum" idx="6"/>
          </p:nvPr>
        </p:nvSpPr>
        <p:spPr>
          <a:xfrm>
            <a:off x="6680160" y="6248520"/>
            <a:ext cx="2006640" cy="4572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7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B70CAF3-59C3-4559-9EC8-1E03786B610A}" type="slidenum">
              <a:rPr lang="en-US" sz="7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US" sz="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"/>
          <p:cNvSpPr/>
          <p:nvPr/>
        </p:nvSpPr>
        <p:spPr>
          <a:xfrm>
            <a:off x="611280" y="293760"/>
            <a:ext cx="7932600" cy="0"/>
          </a:xfrm>
          <a:prstGeom prst="line">
            <a:avLst/>
          </a:prstGeom>
          <a:ln w="25560">
            <a:solidFill>
              <a:srgbClr val="0099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" name=""/>
          <p:cNvPicPr/>
          <p:nvPr/>
        </p:nvPicPr>
        <p:blipFill>
          <a:blip r:embed="rId2"/>
          <a:stretch/>
        </p:blipFill>
        <p:spPr>
          <a:xfrm>
            <a:off x="7524720" y="549360"/>
            <a:ext cx="1168560" cy="42048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39280" y="317160"/>
            <a:ext cx="6891480" cy="11430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800" b="1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28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39640" y="1955880"/>
            <a:ext cx="8028000" cy="41148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lstStyle>
            <a:lvl1pPr algn="l">
              <a:lnSpc>
                <a:spcPts val="2200"/>
              </a:lnSpc>
              <a:spcAft>
                <a:spcPts val="499"/>
              </a:spcAft>
              <a:buClr>
                <a:srgbClr val="0099CC"/>
              </a:buClr>
              <a:buSzPct val="11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lnSpc>
                <a:spcPts val="2200"/>
              </a:lnSpc>
              <a:spcAft>
                <a:spcPts val="499"/>
              </a:spcAft>
              <a:buClr>
                <a:srgbClr val="0099CC"/>
              </a:buClr>
              <a:buSzPct val="110000"/>
              <a:buFont typeface="Arial"/>
              <a:buChar char="―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lnSpc>
                <a:spcPts val="22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lnSpc>
                <a:spcPts val="22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lnSpc>
                <a:spcPts val="22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lnSpc>
                <a:spcPts val="22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lnSpc>
                <a:spcPts val="22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55680" indent="-355680" algn="l">
              <a:lnSpc>
                <a:spcPts val="2200"/>
              </a:lnSpc>
              <a:spcAft>
                <a:spcPts val="499"/>
              </a:spcAft>
              <a:buClr>
                <a:srgbClr val="0099CC"/>
              </a:buClr>
              <a:buSzPct val="11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00000" lvl="1" indent="-365040" algn="l">
              <a:lnSpc>
                <a:spcPts val="2200"/>
              </a:lnSpc>
              <a:spcAft>
                <a:spcPts val="499"/>
              </a:spcAft>
              <a:buClr>
                <a:srgbClr val="0099CC"/>
              </a:buClr>
              <a:buSzPct val="110000"/>
              <a:buFont typeface="Arial"/>
              <a:buChar char="―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41400" lvl="2" indent="-228600" algn="l">
              <a:lnSpc>
                <a:spcPts val="22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49640" lvl="3" indent="-228600" algn="l">
              <a:lnSpc>
                <a:spcPts val="22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657520" lvl="4" indent="-228600" algn="l">
              <a:lnSpc>
                <a:spcPts val="22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657520" lvl="5" indent="-228600" algn="l">
              <a:lnSpc>
                <a:spcPts val="22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657520" lvl="6" indent="-228600" algn="l">
              <a:lnSpc>
                <a:spcPts val="22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dt" idx="7"/>
          </p:nvPr>
        </p:nvSpPr>
        <p:spPr>
          <a:xfrm>
            <a:off x="40384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7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ABC9442-91A4-4EAA-84F9-87E999F129FD}" type="datetime">
              <a:rPr lang="de-DE" sz="7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22.05.26</a:t>
            </a:fld>
            <a:endParaRPr lang="en-US" sz="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ftr" idx="8"/>
          </p:nvPr>
        </p:nvSpPr>
        <p:spPr>
          <a:xfrm>
            <a:off x="533160" y="6248520"/>
            <a:ext cx="2717640" cy="4572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7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lang="en-US" sz="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sldNum" idx="9"/>
          </p:nvPr>
        </p:nvSpPr>
        <p:spPr>
          <a:xfrm>
            <a:off x="6680160" y="6248520"/>
            <a:ext cx="2006640" cy="4572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7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0F024C3-0CB1-41D9-8F3E-8A9912A609F4}" type="slidenum">
              <a:rPr lang="en-US" sz="7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US" sz="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"/>
          <p:cNvSpPr/>
          <p:nvPr/>
        </p:nvSpPr>
        <p:spPr>
          <a:xfrm>
            <a:off x="611280" y="293760"/>
            <a:ext cx="7932600" cy="0"/>
          </a:xfrm>
          <a:prstGeom prst="line">
            <a:avLst/>
          </a:prstGeom>
          <a:ln w="25560">
            <a:solidFill>
              <a:srgbClr val="0099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" name=""/>
          <p:cNvPicPr/>
          <p:nvPr/>
        </p:nvPicPr>
        <p:blipFill>
          <a:blip r:embed="rId2"/>
          <a:stretch/>
        </p:blipFill>
        <p:spPr>
          <a:xfrm>
            <a:off x="7524720" y="549360"/>
            <a:ext cx="1168560" cy="42048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wmf"/><Relationship Id="rId6" Type="http://schemas.openxmlformats.org/officeDocument/2006/relationships/image" Target="../media/image8.wmf"/><Relationship Id="rId7" Type="http://schemas.openxmlformats.org/officeDocument/2006/relationships/image" Target="../media/image9.wmf"/><Relationship Id="rId8" Type="http://schemas.openxmlformats.org/officeDocument/2006/relationships/image" Target="../media/image10.wmf"/><Relationship Id="rId9" Type="http://schemas.openxmlformats.org/officeDocument/2006/relationships/image" Target="../media/image11.wmf"/><Relationship Id="rId10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2.wmf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"/>
          <p:cNvPicPr/>
          <p:nvPr/>
        </p:nvPicPr>
        <p:blipFill>
          <a:blip r:embed="rId1"/>
          <a:stretch/>
        </p:blipFill>
        <p:spPr>
          <a:xfrm>
            <a:off x="358920" y="1089000"/>
            <a:ext cx="8534160" cy="5148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3280" y="441000"/>
            <a:ext cx="6891120" cy="11430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CH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Die Stromversorgung des </a:t>
            </a:r>
            <a:br>
              <a:rPr sz="2800"/>
            </a:br>
            <a:r>
              <a:rPr lang="de-CH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Trolleybus-Systems in Zürich</a:t>
            </a:r>
            <a:br>
              <a:rPr sz="2800"/>
            </a:br>
            <a:endParaRPr lang="en-US" sz="28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39640" y="5805000"/>
            <a:ext cx="8028000" cy="36036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 lnSpcReduction="9999"/>
          </a:bodyPr>
          <a:p>
            <a:pPr marL="355680" indent="-355680" algn="ctr">
              <a:lnSpc>
                <a:spcPts val="2200"/>
              </a:lnSpc>
              <a:spcBef>
                <a:spcPts val="1199"/>
              </a:spcBef>
              <a:spcAft>
                <a:spcPts val="3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Christoph Brändli, Unternehmensbereichsleiter Infrastruktur, Verkehrsbetriebe Zürich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VBZ - IPE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A9445A0-DC5C-4A76-B026-D74A2EBF6923}" type="slidenum">
              <a:t>1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9C585D59-364E-4D7C-B8FC-DD76178C87C1}" type="datetime1">
              <a:rPr lang="en-US"/>
              <a:t>05/22/26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39280" y="317160"/>
            <a:ext cx="6891480" cy="11430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Schwachstellen im Traktionsstromnetz</a:t>
            </a:r>
            <a:endParaRPr lang="en-US" sz="28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7" name=""/>
          <p:cNvPicPr/>
          <p:nvPr/>
        </p:nvPicPr>
        <p:blipFill>
          <a:blip r:embed="rId1"/>
          <a:stretch/>
        </p:blipFill>
        <p:spPr>
          <a:xfrm>
            <a:off x="395280" y="1376280"/>
            <a:ext cx="8424720" cy="480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VBZ - IPE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B367BAF-5FCC-425D-838A-7382B7D28A44}" type="slidenum">
              <a:t>10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EC11776B-39D4-4987-9FEA-9980B572D314}" type="datetime1">
              <a:rPr lang="en-US"/>
              <a:t>05/22/26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"/>
          <p:cNvPicPr/>
          <p:nvPr/>
        </p:nvPicPr>
        <p:blipFill>
          <a:blip r:embed="rId1"/>
          <a:stretch/>
        </p:blipFill>
        <p:spPr>
          <a:xfrm>
            <a:off x="468360" y="1125360"/>
            <a:ext cx="8424720" cy="518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39280" y="317160"/>
            <a:ext cx="6891480" cy="11430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Lösungsansätze zur Netzoptimierung</a:t>
            </a:r>
            <a:endParaRPr lang="en-US" sz="28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39640" y="1592280"/>
            <a:ext cx="8064720" cy="41148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p>
            <a:pPr marL="355680" indent="-355680" algn="l">
              <a:lnSpc>
                <a:spcPts val="2200"/>
              </a:lnSpc>
              <a:spcAft>
                <a:spcPts val="45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CH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Fahrzeuge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CH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Einsatz der spannungsabhängigen Traktionsstrombegrenzung auf allen Fahrzeugen mit Drehstrom-Antriebstechnik </a:t>
            </a:r>
            <a:r>
              <a:rPr lang="de-CH" sz="1600" b="0" i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(Sofortmassnahmen)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Bef>
                <a:spcPts val="1125"/>
              </a:spcBef>
              <a:spcAft>
                <a:spcPts val="45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CH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Strecke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CH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Veränderung der Sektoraufteilung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CH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Versetzen von Streckentrennern und Verlegen von Speisepunkten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CH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Erweiterung der bestehenden Kabeltrasse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CH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Einsatz von Energiespeichern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CH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Schaltungsänderungen (Übergang zur „zweiseitigen Speisung“ von Sektoren)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VBZ - IPE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F452AC5-6D38-4483-BC7E-4BA7377384C1}" type="slidenum">
              <a:t>11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65CCA2D3-58F9-4687-BA14-B9270B7561E6}" type="datetime1">
              <a:rPr lang="en-US"/>
              <a:t>05/22/26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"/>
          <p:cNvPicPr/>
          <p:nvPr/>
        </p:nvPicPr>
        <p:blipFill>
          <a:blip r:embed="rId1"/>
          <a:stretch/>
        </p:blipFill>
        <p:spPr>
          <a:xfrm>
            <a:off x="468360" y="1125360"/>
            <a:ext cx="8424720" cy="518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39280" y="317160"/>
            <a:ext cx="6891480" cy="11430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Lösungsansätze zur Netzoptimierung</a:t>
            </a:r>
            <a:endParaRPr lang="en-US" sz="28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539640" y="1955880"/>
            <a:ext cx="8028000" cy="41148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p>
            <a:pPr marL="355680" indent="-355680" algn="l">
              <a:lnSpc>
                <a:spcPts val="2200"/>
              </a:lnSpc>
              <a:spcBef>
                <a:spcPts val="1125"/>
              </a:spcBef>
              <a:spcAft>
                <a:spcPts val="45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Gleichrichterstationen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Anpassung von Schutzeinstellungen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Installation von Mitnahmeschaltungen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Neubau von zusätzlichen Gleichrichterstationen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Erhöhung der installierten Leistung bei bestehenden Gleichrichterstationen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>
                <a:solidFill>
                  <a:srgbClr val="FF0000"/>
                </a:solidFill>
                <a:effectLst/>
                <a:uFillTx/>
                <a:latin typeface="Arial"/>
              </a:rPr>
              <a:t>Vorbereitung der Traktionsstromanlagen auf Umstellung Betriebsspannung 750 V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VBZ - IPE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46F7E06-3E9A-4976-B776-95189FD0240A}" type="slidenum">
              <a:t>12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9F8D9A94-E467-4F8B-ABEA-68158348647D}" type="datetime1">
              <a:rPr lang="en-US"/>
              <a:t>05/22/26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"/>
          <p:cNvPicPr/>
          <p:nvPr/>
        </p:nvPicPr>
        <p:blipFill>
          <a:blip r:embed="rId1"/>
          <a:stretch/>
        </p:blipFill>
        <p:spPr>
          <a:xfrm>
            <a:off x="468360" y="1125360"/>
            <a:ext cx="8424720" cy="518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39280" y="317160"/>
            <a:ext cx="6891480" cy="11430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Ergebnis der Netzanalyse</a:t>
            </a:r>
            <a:endParaRPr lang="en-US" sz="28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47640" y="1628640"/>
            <a:ext cx="7920000" cy="295272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p>
            <a:pPr marL="355680" indent="-355680" algn="l">
              <a:lnSpc>
                <a:spcPts val="2200"/>
              </a:lnSpc>
              <a:spcAft>
                <a:spcPts val="451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CH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Die Netzanalyse zeigt die vorhandenen Schwachstellen der Traktionsstromanlagen (Spannungshaltung, Schutzeinstellungen)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Bef>
                <a:spcPts val="1125"/>
              </a:spcBef>
              <a:spcAft>
                <a:spcPts val="451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CH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Sie gibt Hinweise auf künftige Schwachstellen im Traktionsstromnetz infolge zunehmender Verkehrsleistung und leistungsstärkerer Fahrzeuge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Bef>
                <a:spcPts val="1125"/>
              </a:spcBef>
              <a:spcAft>
                <a:spcPts val="451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CH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Sie zeigt Optimierungspotentiale technisch, finanziell und zeitgewichtet bewertet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Bef>
                <a:spcPts val="1125"/>
              </a:spcBef>
              <a:spcAft>
                <a:spcPts val="451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CH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Die Netzanalyse wurde rechtzeitig vor Beschaffung/Inbetriebsetzung der nächsten Trolleybusfahrzeugserie durchgeführt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VBZ - IPE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B64F6B1-0CAB-4A23-BAEC-F9791490D1CB}" type="slidenum">
              <a:t>13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7B428026-DCFB-4EA5-8C78-E2B733FA51E2}" type="datetime1">
              <a:rPr lang="en-US"/>
              <a:t>05/22/26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"/>
          <p:cNvPicPr/>
          <p:nvPr/>
        </p:nvPicPr>
        <p:blipFill>
          <a:blip r:embed="rId1"/>
          <a:stretch/>
        </p:blipFill>
        <p:spPr>
          <a:xfrm>
            <a:off x="468360" y="1125360"/>
            <a:ext cx="8424720" cy="518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39280" y="317160"/>
            <a:ext cx="6891480" cy="11430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Ergebnis der Netzanalyse</a:t>
            </a:r>
            <a:endParaRPr lang="en-US" sz="28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503280" y="1736280"/>
            <a:ext cx="7991280" cy="33498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p>
            <a:pPr marL="355680" indent="-355680" algn="l">
              <a:lnSpc>
                <a:spcPts val="2200"/>
              </a:lnSpc>
              <a:spcAft>
                <a:spcPts val="45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Bewertung der Massnahmen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Insgesamt wurden 107 Massnahmen im Traktionsstromnetz </a:t>
            </a:r>
            <a:r>
              <a:rPr lang="en-US" sz="1600" b="0" i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(inkl. Tram)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der VBZ erarbeitet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Bef>
                <a:spcPts val="601"/>
              </a:spcBef>
              <a:spcAft>
                <a:spcPts val="400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Im Rahmen der Bewertung und Realisierung der Massnahmen sind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00000" lvl="1" indent="-365040" algn="l">
              <a:lnSpc>
                <a:spcPts val="2200"/>
              </a:lnSpc>
              <a:spcAft>
                <a:spcPts val="400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33 als Sofortmassnahmen durch VBZ/ewz umgesetzt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00000" lvl="1" indent="-365040" algn="l">
              <a:lnSpc>
                <a:spcPts val="2200"/>
              </a:lnSpc>
              <a:spcAft>
                <a:spcPts val="400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6 als unökonomisch oder nicht realisierbar zurückgestellt worden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00000" lvl="1" indent="-365040" algn="l">
              <a:lnSpc>
                <a:spcPts val="2200"/>
              </a:lnSpc>
              <a:spcAft>
                <a:spcPts val="400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4 als nicht sinnvoll bewertet und aufgegeben worden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00000" lvl="1" indent="-365040" algn="l">
              <a:lnSpc>
                <a:spcPts val="2200"/>
              </a:lnSpc>
              <a:spcAft>
                <a:spcPts val="400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64 zur Netzoptimierung definiert, Projektkoordination mit laufenden Sanierungs- resp. Ausbauprojekten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VBZ - IPE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3169F6F-66A0-4A09-B077-EAED6AE6AC7A}" type="slidenum">
              <a:t>14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D22F6801-4B9D-4F29-B9C9-42DA5948B69B}" type="datetime1">
              <a:rPr lang="en-US"/>
              <a:t>05/22/26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"/>
          <p:cNvPicPr/>
          <p:nvPr/>
        </p:nvPicPr>
        <p:blipFill>
          <a:blip r:embed="rId1"/>
          <a:stretch/>
        </p:blipFill>
        <p:spPr>
          <a:xfrm>
            <a:off x="468360" y="1125360"/>
            <a:ext cx="8424720" cy="518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39280" y="317160"/>
            <a:ext cx="6891480" cy="11430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Ergebnis der Netzanalyse</a:t>
            </a:r>
            <a:endParaRPr lang="en-US" sz="28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539640" y="1955880"/>
            <a:ext cx="8028000" cy="41148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p>
            <a:pPr marL="355680" indent="-355680" algn="l">
              <a:lnSpc>
                <a:spcPts val="2200"/>
              </a:lnSpc>
              <a:spcBef>
                <a:spcPts val="675"/>
              </a:spcBef>
              <a:spcAft>
                <a:spcPts val="45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CH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Kosten der Massnahmen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CH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Der geschätzte Gesamtaufwand beläuft sich auf ca. </a:t>
            </a:r>
            <a:r>
              <a:rPr lang="de-CH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CHF 20 Mio</a:t>
            </a:r>
            <a:r>
              <a:rPr lang="de-CH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de-CH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(</a:t>
            </a:r>
            <a:r>
              <a:rPr lang="de-CH" sz="16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€ 14 Mio</a:t>
            </a:r>
            <a:r>
              <a:rPr lang="de-CH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).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CH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Massnahmen in Höhe von ca. CHF 8 Mio. (</a:t>
            </a:r>
            <a:r>
              <a:rPr lang="de-CH" sz="16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€ 5 Mio</a:t>
            </a:r>
            <a:r>
              <a:rPr lang="de-CH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)</a:t>
            </a:r>
            <a:r>
              <a:rPr lang="de-CH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de-CH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werden durch laufende oder geplante Projekte realisiert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VBZ - IPE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1DE97CE-390B-4125-BB65-2FF999A42936}" type="slidenum">
              <a:t>15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83030804-E5C3-416C-9401-259B4D3BD1A2}" type="datetime1">
              <a:rPr lang="en-US"/>
              <a:t>05/22/26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39280" y="317160"/>
            <a:ext cx="6891480" cy="11430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Betriebskonzept Traktionsstromnetz 2020</a:t>
            </a:r>
            <a:endParaRPr lang="en-US" sz="26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"/>
          <p:cNvSpPr/>
          <p:nvPr/>
        </p:nvSpPr>
        <p:spPr>
          <a:xfrm>
            <a:off x="1619280" y="1305000"/>
            <a:ext cx="6875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Energiebilanz Gesamtnetz (Tram und Trolleybus), Betrachtungszeitraum 2 Stunden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5" name=""/>
          <p:cNvPicPr/>
          <p:nvPr/>
        </p:nvPicPr>
        <p:blipFill>
          <a:blip r:embed="rId1"/>
          <a:stretch/>
        </p:blipFill>
        <p:spPr>
          <a:xfrm>
            <a:off x="503280" y="1557360"/>
            <a:ext cx="7921440" cy="4535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VBZ - IPE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19CCDBD-1BCB-4402-AF8D-639A90CCCFD9}" type="slidenum">
              <a:t>16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CEA51187-46BC-4039-AF67-95B61CC3887B}" type="datetime1">
              <a:rPr lang="en-US"/>
              <a:t>05/22/26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394920" y="367920"/>
            <a:ext cx="7380360" cy="11430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Betriebskonzept Traktionsstromnetz 2020</a:t>
            </a:r>
            <a:endParaRPr lang="en-US" sz="28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7" name=""/>
          <p:cNvPicPr/>
          <p:nvPr/>
        </p:nvPicPr>
        <p:blipFill>
          <a:blip r:embed="rId1"/>
          <a:stretch/>
        </p:blipFill>
        <p:spPr>
          <a:xfrm>
            <a:off x="287280" y="1700280"/>
            <a:ext cx="8280360" cy="4386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8" name=""/>
          <p:cNvSpPr/>
          <p:nvPr/>
        </p:nvSpPr>
        <p:spPr>
          <a:xfrm>
            <a:off x="1224000" y="1557360"/>
            <a:ext cx="6875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CH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Rekuperationsenergiebilanz Gesamtnetz (Tram und Trolleybus), Betrachtungszeitraum 2 Stunden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VBZ - IPE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85FEDA5-10AA-4C56-B4FB-9AAC5B2AD8BA}" type="slidenum">
              <a:t>17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B4ED6C01-0383-4E60-906B-57A245E97531}" type="datetime1">
              <a:rPr lang="en-US"/>
              <a:t>05/22/26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"/>
          <p:cNvPicPr/>
          <p:nvPr/>
        </p:nvPicPr>
        <p:blipFill>
          <a:blip r:embed="rId1"/>
          <a:stretch/>
        </p:blipFill>
        <p:spPr>
          <a:xfrm>
            <a:off x="468360" y="1125360"/>
            <a:ext cx="8424720" cy="518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24000" y="317160"/>
            <a:ext cx="7380000" cy="11430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Betriebskonzept Traktionsstromnetz 2025</a:t>
            </a:r>
            <a:endParaRPr lang="en-US" sz="28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47280" y="1483920"/>
            <a:ext cx="8209080" cy="132876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 lnSpcReduction="9999"/>
          </a:bodyPr>
          <a:p>
            <a:pPr marL="355680" indent="-355680" algn="l">
              <a:lnSpc>
                <a:spcPts val="2200"/>
              </a:lnSpc>
              <a:spcAft>
                <a:spcPts val="45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Bewertung der Aussagen zur Energiebilanz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Grundlage sind die Energiebedarfszahlen ewz/VBZ 2007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Ermittlung des Energiebedarfs sowie des Sparpotentials auf Basis der Analyse des Traktionsstromnetzes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92" name=""/>
          <p:cNvGraphicFramePr/>
          <p:nvPr/>
        </p:nvGraphicFramePr>
        <p:xfrm>
          <a:off x="1116000" y="3465360"/>
          <a:ext cx="6875640" cy="1555920"/>
        </p:xfrm>
        <a:graphic>
          <a:graphicData uri="http://schemas.openxmlformats.org/drawingml/2006/table">
            <a:tbl>
              <a:tblPr/>
              <a:tblGrid>
                <a:gridCol w="750960"/>
                <a:gridCol w="2200320"/>
                <a:gridCol w="1117440"/>
                <a:gridCol w="1187640"/>
                <a:gridCol w="1619280"/>
              </a:tblGrid>
              <a:tr h="452160">
                <a:tc>
                  <a:txBody>
                    <a:bodyPr lIns="90000" tIns="46800" rIns="90000" bIns="46800" anchor="t">
                      <a:noAutofit/>
                    </a:bodyPr>
                    <a:p>
                      <a:pPr algn="ctr">
                        <a:lnSpc>
                          <a:spcPts val="998"/>
                        </a:lnSpc>
                        <a:spcBef>
                          <a:spcPts val="374"/>
                        </a:spcBef>
                        <a:spcAft>
                          <a:spcPts val="451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Stand </a:t>
                      </a:r>
                      <a:endParaRPr lang="en-US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 algn="ctr">
                        <a:lnSpc>
                          <a:spcPts val="998"/>
                        </a:lnSpc>
                        <a:spcBef>
                          <a:spcPts val="374"/>
                        </a:spcBef>
                        <a:spcAft>
                          <a:spcPts val="451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Abgegebene Energie aller Gleichrichterstationen</a:t>
                      </a:r>
                      <a:endParaRPr lang="en-US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 algn="ctr">
                        <a:lnSpc>
                          <a:spcPts val="998"/>
                        </a:lnSpc>
                        <a:spcBef>
                          <a:spcPts val="374"/>
                        </a:spcBef>
                        <a:spcAft>
                          <a:spcPts val="451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Bemerkung</a:t>
                      </a:r>
                      <a:endParaRPr lang="en-US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 algn="ctr">
                        <a:lnSpc>
                          <a:spcPts val="998"/>
                        </a:lnSpc>
                        <a:spcBef>
                          <a:spcPts val="374"/>
                        </a:spcBef>
                        <a:spcAft>
                          <a:spcPts val="451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Berechnetes </a:t>
                      </a:r>
                      <a:endParaRPr lang="en-US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ts val="998"/>
                        </a:lnSpc>
                        <a:spcBef>
                          <a:spcPts val="374"/>
                        </a:spcBef>
                        <a:spcAft>
                          <a:spcPts val="451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Sparpotential</a:t>
                      </a:r>
                      <a:endParaRPr lang="en-US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 algn="ctr">
                        <a:lnSpc>
                          <a:spcPts val="998"/>
                        </a:lnSpc>
                        <a:spcBef>
                          <a:spcPts val="374"/>
                        </a:spcBef>
                        <a:spcAft>
                          <a:spcPts val="451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Einsparung Energie</a:t>
                      </a:r>
                      <a:endParaRPr lang="en-US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73320">
                <a:tc>
                  <a:txBody>
                    <a:bodyPr lIns="90000" tIns="46800" rIns="90000" bIns="46800" anchor="t">
                      <a:noAutofit/>
                    </a:bodyPr>
                    <a:p>
                      <a:pPr algn="ctr">
                        <a:lnSpc>
                          <a:spcPts val="2200"/>
                        </a:lnSpc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2007</a:t>
                      </a:r>
                      <a:endParaRPr lang="en-US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 algn="ctr">
                        <a:lnSpc>
                          <a:spcPts val="2200"/>
                        </a:lnSpc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200" b="1" u="none" strike="noStrike"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</a:rPr>
                        <a:t>87 Mio. kWh/a</a:t>
                      </a:r>
                      <a:endParaRPr lang="en-US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 algn="ctr">
                        <a:lnSpc>
                          <a:spcPts val="2200"/>
                        </a:lnSpc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Istwert</a:t>
                      </a:r>
                      <a:endParaRPr lang="en-US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 algn="ctr">
                        <a:lnSpc>
                          <a:spcPts val="2200"/>
                        </a:lnSpc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 algn="ctr">
                        <a:lnSpc>
                          <a:spcPts val="2200"/>
                        </a:lnSpc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73320">
                <a:tc>
                  <a:txBody>
                    <a:bodyPr lIns="90000" tIns="46800" rIns="90000" bIns="46800" anchor="t">
                      <a:noAutofit/>
                    </a:bodyPr>
                    <a:p>
                      <a:pPr algn="ctr">
                        <a:lnSpc>
                          <a:spcPts val="2200"/>
                        </a:lnSpc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2010</a:t>
                      </a:r>
                      <a:endParaRPr lang="en-US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 algn="ctr">
                        <a:lnSpc>
                          <a:spcPts val="2200"/>
                        </a:lnSpc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94 Mio.  kWh/a</a:t>
                      </a:r>
                      <a:endParaRPr lang="en-US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 algn="ctr">
                        <a:lnSpc>
                          <a:spcPts val="2200"/>
                        </a:lnSpc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Kalkuliert</a:t>
                      </a:r>
                      <a:endParaRPr lang="en-US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 algn="ctr">
                        <a:lnSpc>
                          <a:spcPts val="2200"/>
                        </a:lnSpc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1.18%</a:t>
                      </a:r>
                      <a:endParaRPr lang="en-US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 algn="ctr">
                        <a:lnSpc>
                          <a:spcPts val="2200"/>
                        </a:lnSpc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1,1 Mio. kWh/a</a:t>
                      </a:r>
                      <a:endParaRPr lang="en-US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73320">
                <a:tc>
                  <a:txBody>
                    <a:bodyPr lIns="90000" tIns="46800" rIns="90000" bIns="46800" anchor="t">
                      <a:noAutofit/>
                    </a:bodyPr>
                    <a:p>
                      <a:pPr algn="ctr">
                        <a:lnSpc>
                          <a:spcPts val="2200"/>
                        </a:lnSpc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2020</a:t>
                      </a:r>
                      <a:endParaRPr lang="en-US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 algn="ctr">
                        <a:lnSpc>
                          <a:spcPts val="2200"/>
                        </a:lnSpc>
                        <a:spcBef>
                          <a:spcPts val="1049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86 Mio. kWh/a</a:t>
                      </a:r>
                      <a:endParaRPr lang="en-US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 algn="ctr">
                        <a:lnSpc>
                          <a:spcPts val="2200"/>
                        </a:lnSpc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Kalkuliert</a:t>
                      </a:r>
                      <a:endParaRPr lang="en-US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 algn="ctr">
                        <a:lnSpc>
                          <a:spcPts val="2200"/>
                        </a:lnSpc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2.15%</a:t>
                      </a:r>
                      <a:endParaRPr lang="en-US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 algn="ctr">
                        <a:lnSpc>
                          <a:spcPts val="2200"/>
                        </a:lnSpc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1,8 Mio.  kWh/a</a:t>
                      </a:r>
                      <a:endParaRPr lang="en-US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VBZ - IPE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56EAC64-51BB-424C-B81D-062292669D90}" type="slidenum">
              <a:t>18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0A3CA17E-2B88-42BD-890F-96C7F93EFF89}" type="datetime1">
              <a:rPr lang="en-US"/>
              <a:t>05/22/26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"/>
          <p:cNvPicPr/>
          <p:nvPr/>
        </p:nvPicPr>
        <p:blipFill>
          <a:blip r:embed="rId1"/>
          <a:stretch/>
        </p:blipFill>
        <p:spPr>
          <a:xfrm>
            <a:off x="358920" y="1089000"/>
            <a:ext cx="8534160" cy="5148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3280" y="441000"/>
            <a:ext cx="6891120" cy="11430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Ich danke Ihnen für Ihre Aufmerksamkeit</a:t>
            </a:r>
            <a:br>
              <a:rPr sz="2800"/>
            </a:br>
            <a:endParaRPr lang="en-US" sz="28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539640" y="5805000"/>
            <a:ext cx="8028000" cy="36036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 lnSpcReduction="9999"/>
          </a:bodyPr>
          <a:p>
            <a:pPr marL="355680" indent="-355680" algn="ctr">
              <a:lnSpc>
                <a:spcPts val="2200"/>
              </a:lnSpc>
              <a:spcBef>
                <a:spcPts val="1199"/>
              </a:spcBef>
              <a:spcAft>
                <a:spcPts val="3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Christoph Brändli, Unternehmensbereichsleiter Infrastruktur, Verkehrsbetriebe Zürich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VBZ - IPE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81678F7-2785-47CD-AC18-29E5290D93CE}" type="slidenum">
              <a:t>19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598FB5C2-4648-4EFE-95FC-0BDBD7A5E3B8}" type="datetime1">
              <a:rPr lang="en-US"/>
              <a:t>05/22/26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"/>
          <p:cNvPicPr/>
          <p:nvPr/>
        </p:nvPicPr>
        <p:blipFill>
          <a:blip r:embed="rId1"/>
          <a:stretch/>
        </p:blipFill>
        <p:spPr>
          <a:xfrm>
            <a:off x="468360" y="1125360"/>
            <a:ext cx="8424720" cy="518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9280" y="317160"/>
            <a:ext cx="6891480" cy="11430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Das Stromersorgungssystem der VBZ</a:t>
            </a:r>
            <a:endParaRPr lang="en-US" sz="28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68000" y="1413000"/>
            <a:ext cx="8172360" cy="472896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p>
            <a:pPr marL="355680" indent="-355680" algn="l">
              <a:lnSpc>
                <a:spcPts val="2200"/>
              </a:lnSpc>
              <a:spcAft>
                <a:spcPts val="45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Kennwerte des Traktionsstromnetzes (Ist-Situation)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Bef>
                <a:spcPts val="1001"/>
              </a:spcBef>
              <a:spcAft>
                <a:spcPts val="4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Allgemeine Aussagen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Nennspannung 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600 V DC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Betriebsart des Netzes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Einseitige Speisung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Fahrleitungslängen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Tram gesamt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304 km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Tram Linien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13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Trolleybus gesamt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222 km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Trolleybus Linien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6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Sektoren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Tram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114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Trolleybus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57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Sektorlängen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250 – 2300 m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Kabeltrasse </a:t>
            </a:r>
            <a:r>
              <a:rPr lang="en-US" sz="1600" b="0" i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(nur VBZ)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Tram und Trolleybus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40 km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Bef>
                <a:spcPts val="1001"/>
              </a:spcBef>
              <a:spcAft>
                <a:spcPts val="4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Gleichrichterstationen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Anzahl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59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(im Eigentum ewz)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Installierte Leistung Netz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70‘700 kW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VBZ - IPE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35DF5F4-62B6-41A8-9AD8-9DC12A6BD099}" type="slidenum">
              <a:t>2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BC01F268-7A7B-4518-8B4B-B3BB9C368AAD}" type="datetime1">
              <a:rPr lang="en-US"/>
              <a:t>05/22/26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"/>
          <p:cNvPicPr/>
          <p:nvPr/>
        </p:nvPicPr>
        <p:blipFill>
          <a:blip r:embed="rId1"/>
          <a:stretch/>
        </p:blipFill>
        <p:spPr>
          <a:xfrm>
            <a:off x="468360" y="1125360"/>
            <a:ext cx="8424720" cy="518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39280" y="317160"/>
            <a:ext cx="6891480" cy="11430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Anforderungsprofil 2010 - 2025</a:t>
            </a:r>
            <a:endParaRPr lang="en-US" sz="28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539640" y="1773000"/>
            <a:ext cx="8028000" cy="165564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 fontScale="25000" lnSpcReduction="19999"/>
          </a:bodyPr>
          <a:p>
            <a:pPr marL="355680" indent="-355680" algn="l">
              <a:lnSpc>
                <a:spcPts val="2200"/>
              </a:lnSpc>
              <a:spcAft>
                <a:spcPts val="45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Fahrzeugeinsatzkonzept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Bef>
                <a:spcPts val="1001"/>
              </a:spcBef>
              <a:spcAft>
                <a:spcPts val="400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Ersatz der bestehenden Trolleybusfahrzeuge mit DC-Reihenschlusstechnik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Bef>
                <a:spcPts val="1001"/>
              </a:spcBef>
              <a:spcAft>
                <a:spcPts val="400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Neue Fahrzeugflotte mit Drehstromantriebstechnik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Bef>
                <a:spcPts val="1001"/>
              </a:spcBef>
              <a:spcAft>
                <a:spcPts val="400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Erhöhung der Transportkapazität  auf stark frequentierten Linien </a:t>
            </a:r>
            <a:br>
              <a:rPr sz="1600"/>
            </a:b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(Beschaffung von Doppelgelenktrolleybussen)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Bef>
                <a:spcPts val="1001"/>
              </a:spcBef>
              <a:spcAft>
                <a:spcPts val="400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Erhöhung des Komfortangebotes (Klimatisierung, Informationstechnologien)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VBZ - IPE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0202957-7965-40E1-AE10-D4842450D38C}" type="slidenum">
              <a:t>3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0DBFA4CC-715F-4624-85CE-F7640403961A}" type="datetime1">
              <a:rPr lang="en-US"/>
              <a:t>05/22/26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/>
          <p:cNvPicPr/>
          <p:nvPr/>
        </p:nvPicPr>
        <p:blipFill>
          <a:blip r:embed="rId1"/>
          <a:stretch/>
        </p:blipFill>
        <p:spPr>
          <a:xfrm>
            <a:off x="468360" y="1125360"/>
            <a:ext cx="8424720" cy="518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39280" y="317160"/>
            <a:ext cx="6891480" cy="11430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Grenzen der heutigen Traktionsstromversorgung</a:t>
            </a:r>
            <a:endParaRPr lang="en-US" sz="28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539640" y="1592280"/>
            <a:ext cx="8028000" cy="44784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p>
            <a:pPr marL="355680" indent="-355680" algn="l">
              <a:lnSpc>
                <a:spcPts val="2200"/>
              </a:lnSpc>
              <a:spcAft>
                <a:spcPts val="45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5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Problempunkte aus dem Fahrzeugeinsatzkonzept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Schwachstellen im Traktionsstromnetz (Schutz, Spannungshaltung, Belastung)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Versorgungszuverlässigkeit, Betriebsstabilität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Leistungsreserven für zukünftige Belastungsfälle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Energiebedarf und Unterhaltskosten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Erhebung der Faktenlage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Durchführung einer Berechnung des Traktionsstromversorgungsnetzes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VBZ - IPE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54214C4-C7B8-419D-9FE7-387B85BA63D7}" type="slidenum">
              <a:t>4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7CE7D6F1-7A55-4921-ACCA-A9AAD6446010}" type="datetime1">
              <a:rPr lang="en-US"/>
              <a:t>05/22/26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/>
          <p:cNvPicPr/>
          <p:nvPr/>
        </p:nvPicPr>
        <p:blipFill>
          <a:blip r:embed="rId1"/>
          <a:stretch/>
        </p:blipFill>
        <p:spPr>
          <a:xfrm>
            <a:off x="468360" y="1125360"/>
            <a:ext cx="8424720" cy="518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39280" y="317160"/>
            <a:ext cx="6891480" cy="11430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Analyse des Traktionsstromnetzes</a:t>
            </a:r>
            <a:endParaRPr lang="en-US" sz="28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539640" y="1844280"/>
            <a:ext cx="8172720" cy="422604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p>
            <a:pPr marL="355680" indent="-355680" algn="l">
              <a:lnSpc>
                <a:spcPts val="2200"/>
              </a:lnSpc>
              <a:spcAft>
                <a:spcPts val="45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Zeitraum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Oktober 2007 bis April 2008 in Zusammenarbeit mit Institut für Bahntechnik Dresden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0" algn="l">
              <a:lnSpc>
                <a:spcPts val="2200"/>
              </a:lnSpc>
              <a:spcAft>
                <a:spcPts val="400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5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Methodik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Festlegung von Szenarien für Simulationen auf Basis der zukünftigen Betriebs- und Fahrzeugeinsatzkonzepte der VBZ, inkl. Modellierung von Fahrzeugen und Infrastrukturanlagen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Durchführung und Auswertung der Simulationen zur Netzoptimierung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Bewertung von Machbarkeit und Effizienz sowie Schätzung des zeitlichen Realisierungshorizontes der ausgewählten Massnahmen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Erarbeitung eines Massnahmenkataloges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VBZ - IPE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5727F38-CE6C-4C85-85B1-0E56B2AEA3B8}" type="slidenum">
              <a:t>5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518721F7-72D5-4DE1-AF9C-5AD494FE0788}" type="datetime1">
              <a:rPr lang="en-US"/>
              <a:t>05/22/26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/>
          <p:cNvPicPr/>
          <p:nvPr/>
        </p:nvPicPr>
        <p:blipFill>
          <a:blip r:embed="rId1"/>
          <a:stretch/>
        </p:blipFill>
        <p:spPr>
          <a:xfrm>
            <a:off x="468360" y="1125360"/>
            <a:ext cx="8424720" cy="518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39280" y="317160"/>
            <a:ext cx="6891480" cy="11430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Analyse des Traktionsstromnetzes</a:t>
            </a:r>
            <a:endParaRPr lang="en-US" sz="28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503280" y="1376280"/>
            <a:ext cx="3348000" cy="7524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p>
            <a:pPr marL="355680" indent="-355680" algn="l">
              <a:lnSpc>
                <a:spcPts val="2200"/>
              </a:lnSpc>
              <a:spcAft>
                <a:spcPts val="45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Modellierung der Fahrzeuge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Tram und Trolleybus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8" name=""/>
          <p:cNvPicPr/>
          <p:nvPr/>
        </p:nvPicPr>
        <p:blipFill>
          <a:blip r:embed="rId2"/>
          <a:stretch/>
        </p:blipFill>
        <p:spPr>
          <a:xfrm>
            <a:off x="3851280" y="1268280"/>
            <a:ext cx="2521080" cy="1484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9" name=""/>
          <p:cNvPicPr/>
          <p:nvPr/>
        </p:nvPicPr>
        <p:blipFill>
          <a:blip r:embed="rId3"/>
          <a:stretch/>
        </p:blipFill>
        <p:spPr>
          <a:xfrm>
            <a:off x="6588000" y="1268280"/>
            <a:ext cx="1941480" cy="1460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" name=""/>
          <p:cNvPicPr/>
          <p:nvPr/>
        </p:nvPicPr>
        <p:blipFill>
          <a:blip r:embed="rId4"/>
          <a:stretch/>
        </p:blipFill>
        <p:spPr>
          <a:xfrm>
            <a:off x="431640" y="2852640"/>
            <a:ext cx="2095560" cy="1484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1" name=""/>
          <p:cNvPicPr/>
          <p:nvPr/>
        </p:nvPicPr>
        <p:blipFill>
          <a:blip r:embed="rId5"/>
          <a:stretch/>
        </p:blipFill>
        <p:spPr>
          <a:xfrm>
            <a:off x="2808360" y="2852640"/>
            <a:ext cx="2644560" cy="1484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" name=""/>
          <p:cNvPicPr/>
          <p:nvPr/>
        </p:nvPicPr>
        <p:blipFill>
          <a:blip r:embed="rId6"/>
          <a:stretch/>
        </p:blipFill>
        <p:spPr>
          <a:xfrm>
            <a:off x="5796000" y="2852640"/>
            <a:ext cx="2735280" cy="1509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" name=""/>
          <p:cNvPicPr/>
          <p:nvPr/>
        </p:nvPicPr>
        <p:blipFill>
          <a:blip r:embed="rId7"/>
          <a:stretch/>
        </p:blipFill>
        <p:spPr>
          <a:xfrm>
            <a:off x="395280" y="4508640"/>
            <a:ext cx="2664000" cy="1527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" name=""/>
          <p:cNvPicPr/>
          <p:nvPr/>
        </p:nvPicPr>
        <p:blipFill>
          <a:blip r:embed="rId8"/>
          <a:stretch/>
        </p:blipFill>
        <p:spPr>
          <a:xfrm>
            <a:off x="3203640" y="4508640"/>
            <a:ext cx="2665440" cy="1541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5" name=""/>
          <p:cNvPicPr/>
          <p:nvPr/>
        </p:nvPicPr>
        <p:blipFill>
          <a:blip r:embed="rId9"/>
          <a:stretch/>
        </p:blipFill>
        <p:spPr>
          <a:xfrm>
            <a:off x="6012000" y="4508640"/>
            <a:ext cx="2555640" cy="1582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VBZ - IPE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107E839-8CEE-4FBF-8A4D-28EB49611E69}" type="slidenum">
              <a:t>6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86EC979F-C5D1-4F0B-A18B-851B36D0CD18}" type="datetime1">
              <a:rPr lang="en-US"/>
              <a:t>05/22/26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"/>
          <p:cNvPicPr/>
          <p:nvPr/>
        </p:nvPicPr>
        <p:blipFill>
          <a:blip r:embed="rId1"/>
          <a:stretch/>
        </p:blipFill>
        <p:spPr>
          <a:xfrm>
            <a:off x="468360" y="1125360"/>
            <a:ext cx="8424720" cy="518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39280" y="317160"/>
            <a:ext cx="6891480" cy="11430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Analyse des Traktionsstromnetzes</a:t>
            </a:r>
            <a:endParaRPr lang="en-US" sz="28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3280" y="1376280"/>
            <a:ext cx="4068720" cy="104472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p>
            <a:pPr marL="355680" indent="-355680" algn="l">
              <a:lnSpc>
                <a:spcPts val="2200"/>
              </a:lnSpc>
              <a:spcAft>
                <a:spcPts val="45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Modellierung der Infrastruktur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Aft>
                <a:spcPts val="4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Fahrleitungsanordnung und -schaltung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9" name=""/>
          <p:cNvPicPr/>
          <p:nvPr/>
        </p:nvPicPr>
        <p:blipFill>
          <a:blip r:embed="rId2"/>
          <a:stretch/>
        </p:blipFill>
        <p:spPr>
          <a:xfrm>
            <a:off x="611280" y="2205000"/>
            <a:ext cx="4213080" cy="3787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0" name=""/>
          <p:cNvPicPr/>
          <p:nvPr/>
        </p:nvPicPr>
        <p:blipFill>
          <a:blip r:embed="rId3"/>
          <a:stretch/>
        </p:blipFill>
        <p:spPr>
          <a:xfrm>
            <a:off x="5003640" y="1628640"/>
            <a:ext cx="3529080" cy="4395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VBZ - IPE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8C4BA90-C5EE-456E-90E9-828D52237262}" type="slidenum">
              <a:t>7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3250985C-3B6A-4072-B06B-5088D8A5123E}" type="datetime1">
              <a:rPr lang="en-US"/>
              <a:t>05/22/26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"/>
          <p:cNvPicPr/>
          <p:nvPr/>
        </p:nvPicPr>
        <p:blipFill>
          <a:blip r:embed="rId1"/>
          <a:stretch/>
        </p:blipFill>
        <p:spPr>
          <a:xfrm>
            <a:off x="468360" y="1125360"/>
            <a:ext cx="8424720" cy="518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39280" y="317160"/>
            <a:ext cx="6891480" cy="11430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Bewertungsgrössen von Traktionsstromnetzen</a:t>
            </a:r>
            <a:endParaRPr lang="en-US" sz="28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10920" y="1955880"/>
            <a:ext cx="8101080" cy="41148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p>
            <a:pPr marL="355680" indent="-355680" algn="l">
              <a:lnSpc>
                <a:spcPts val="2200"/>
              </a:lnSpc>
              <a:spcAft>
                <a:spcPts val="451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CH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Einhaltung von Schutzkriterien (Kurzschlussströme, </a:t>
            </a:r>
            <a:r>
              <a:rPr lang="de-CH" sz="1800" b="0" i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Gleis-Erde-Potentiale</a:t>
            </a:r>
            <a:r>
              <a:rPr lang="de-CH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)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Bef>
                <a:spcPts val="1125"/>
              </a:spcBef>
              <a:spcAft>
                <a:spcPts val="451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CH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Stabilität des Fahrplanes (Fahrzeiten, Umläufe)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Bef>
                <a:spcPts val="1125"/>
              </a:spcBef>
              <a:spcAft>
                <a:spcPts val="451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CH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Spannungshaltung in den Sektoren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Bef>
                <a:spcPts val="1125"/>
              </a:spcBef>
              <a:spcAft>
                <a:spcPts val="451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CH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Belastung der elektrotechnischen Betriebsmittel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Bef>
                <a:spcPts val="1125"/>
              </a:spcBef>
              <a:spcAft>
                <a:spcPts val="451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CH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Energiebilanz im Traktionsstromnetz (Energiebedarf, Verluste, Rekuperation)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5680" indent="-355680" algn="l">
              <a:lnSpc>
                <a:spcPts val="2200"/>
              </a:lnSpc>
              <a:spcBef>
                <a:spcPts val="1125"/>
              </a:spcBef>
              <a:spcAft>
                <a:spcPts val="451"/>
              </a:spcAft>
              <a:buClr>
                <a:srgbClr val="0099CC"/>
              </a:buClr>
              <a:buSzPct val="11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CH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Versorgungszuverlässigkeit (Entscheidungsgrundlagen für Speisevarianten bei Anlagenausfall)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VBZ - IPE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7AB62C2-30D8-4E44-AE53-2FF1014427D1}" type="slidenum">
              <a:t>8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729555EE-2030-4403-99CD-093FDD0D9BB9}" type="datetime1">
              <a:rPr lang="en-US"/>
              <a:t>05/22/26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39280" y="317160"/>
            <a:ext cx="6891480" cy="11430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Schwachstellen im Traktionsstromnetz</a:t>
            </a:r>
            <a:endParaRPr lang="en-US" sz="28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5" name=""/>
          <p:cNvPicPr/>
          <p:nvPr/>
        </p:nvPicPr>
        <p:blipFill>
          <a:blip r:embed="rId1"/>
          <a:stretch/>
        </p:blipFill>
        <p:spPr>
          <a:xfrm>
            <a:off x="216000" y="1449360"/>
            <a:ext cx="8388360" cy="4716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VBZ - IPE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0B41617-418C-4F94-BC19-AF336D9D310C}" type="slidenum">
              <a:t>9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3D5A76E0-8D2F-40F2-87E3-215DEE538824}" type="datetime1">
              <a:rPr lang="en-US"/>
              <a:t>05/22/26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Application>LibreOffice/26.2.2.2$Linux_X86_64 LibreOffice_project/620$Build-2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2006-03-10T12:23:51Z</dcterms:created>
  <dc:creator>Salzmann Carine</dc:creator>
  <dc:description/>
  <dc:language>en-US</dc:language>
  <cp:lastModifiedBy>Christoph</cp:lastModifiedBy>
  <cp:lastPrinted>2006-03-16T08:34:25Z</cp:lastPrinted>
  <dcterms:modified xsi:type="dcterms:W3CDTF">2008-10-28T22:00:23Z</dcterms:modified>
  <cp:revision>102</cp:revision>
  <dc:subject/>
  <dc:title>Kein Folientitel</dc:title>
</cp:coreProperties>
</file>